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667" r:id="rId3"/>
    <p:sldId id="679" r:id="rId4"/>
    <p:sldId id="674" r:id="rId5"/>
    <p:sldId id="675" r:id="rId6"/>
    <p:sldId id="678" r:id="rId7"/>
    <p:sldId id="681" r:id="rId8"/>
    <p:sldId id="676" r:id="rId9"/>
    <p:sldId id="677" r:id="rId10"/>
    <p:sldId id="692" r:id="rId11"/>
    <p:sldId id="693" r:id="rId12"/>
    <p:sldId id="690" r:id="rId13"/>
    <p:sldId id="673" r:id="rId14"/>
    <p:sldId id="275" r:id="rId15"/>
  </p:sldIdLst>
  <p:sldSz cx="12407900" cy="7080250"/>
  <p:notesSz cx="12407900" cy="708025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+YdeTQ1WvtF+w9kMG771XQW0X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A7"/>
    <a:srgbClr val="ECE7F1"/>
    <a:srgbClr val="F5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2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ru-RU" sz="1800" b="1" dirty="0">
                <a:solidFill>
                  <a:srgbClr val="C00000"/>
                </a:solidFill>
              </a:rPr>
              <a:t>Объемы жилья в стадии строительства, млн.м2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03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735928470407111E-2"/>
                  <c:y val="7.2289156626506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8-41C0-A870-602F6B9B5AE1}"/>
                </c:ext>
              </c:extLst>
            </c:dLbl>
            <c:dLbl>
              <c:idx val="1"/>
              <c:layout>
                <c:manualLayout>
                  <c:x val="-5.9877177438453624E-2"/>
                  <c:y val="8.73493975903614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28-41C0-A870-602F6B9B5AE1}"/>
                </c:ext>
              </c:extLst>
            </c:dLbl>
            <c:dLbl>
              <c:idx val="2"/>
              <c:layout>
                <c:manualLayout>
                  <c:x val="-2.6100308114197734E-2"/>
                  <c:y val="6.6265060240963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28-41C0-A870-602F6B9B5AE1}"/>
                </c:ext>
              </c:extLst>
            </c:dLbl>
            <c:dLbl>
              <c:idx val="3"/>
              <c:layout>
                <c:manualLayout>
                  <c:x val="-1.8423746904139577E-2"/>
                  <c:y val="6.6265060240963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28-41C0-A870-602F6B9B5AE1}"/>
                </c:ext>
              </c:extLst>
            </c:dLbl>
            <c:dLbl>
              <c:idx val="4"/>
              <c:layout>
                <c:manualLayout>
                  <c:x val="-2.1494371388162951E-2"/>
                  <c:y val="5.42168674698794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28-41C0-A870-602F6B9B5AE1}"/>
                </c:ext>
              </c:extLst>
            </c:dLbl>
            <c:dLbl>
              <c:idx val="5"/>
              <c:layout>
                <c:manualLayout>
                  <c:x val="-1.0747185694081533E-2"/>
                  <c:y val="6.9277108433734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28-41C0-A870-602F6B9B5AE1}"/>
                </c:ext>
              </c:extLst>
            </c:dLbl>
            <c:dLbl>
              <c:idx val="6"/>
              <c:layout>
                <c:manualLayout>
                  <c:x val="-2.1133286640418127E-3"/>
                  <c:y val="5.6397044542446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CA-45C4-B084-69588F27B548}"/>
                </c:ext>
              </c:extLst>
            </c:dLbl>
            <c:dLbl>
              <c:idx val="7"/>
              <c:layout>
                <c:manualLayout>
                  <c:x val="0"/>
                  <c:y val="9.795276157372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CA-45C4-B084-69588F27B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4859A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 2019</c:v>
                </c:pt>
                <c:pt idx="1">
                  <c:v>сентябрь 2019</c:v>
                </c:pt>
                <c:pt idx="2">
                  <c:v>январь 2020</c:v>
                </c:pt>
                <c:pt idx="3">
                  <c:v>сентябрь 2020</c:v>
                </c:pt>
                <c:pt idx="4">
                  <c:v>январь 2021</c:v>
                </c:pt>
                <c:pt idx="5">
                  <c:v>сентября 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120.5</c:v>
                </c:pt>
                <c:pt idx="1">
                  <c:v>118.2</c:v>
                </c:pt>
                <c:pt idx="2">
                  <c:v>102.8</c:v>
                </c:pt>
                <c:pt idx="3">
                  <c:v>98.9</c:v>
                </c:pt>
                <c:pt idx="4">
                  <c:v>91.8</c:v>
                </c:pt>
                <c:pt idx="5">
                  <c:v>98.9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928-41C0-A870-602F6B9B5A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8874296"/>
        <c:axId val="188874688"/>
      </c:lineChart>
      <c:catAx>
        <c:axId val="18887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88874688"/>
        <c:crosses val="autoZero"/>
        <c:auto val="1"/>
        <c:lblAlgn val="ctr"/>
        <c:lblOffset val="100"/>
        <c:noMultiLvlLbl val="0"/>
      </c:catAx>
      <c:valAx>
        <c:axId val="1888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8887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4859A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59A7"/>
              </a:solidFill>
              <a:ln>
                <a:solidFill>
                  <a:srgbClr val="4859A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0-42C0-B62D-6550E6E747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1-е полугодие 2021 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0-42C0-B62D-6550E6E747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ИЖС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1-е полугодие 2021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0-42C0-B62D-6550E6E747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905792"/>
        <c:axId val="112236392"/>
      </c:barChart>
      <c:catAx>
        <c:axId val="489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236392"/>
        <c:crosses val="autoZero"/>
        <c:auto val="1"/>
        <c:lblAlgn val="ctr"/>
        <c:lblOffset val="100"/>
        <c:noMultiLvlLbl val="0"/>
      </c:catAx>
      <c:valAx>
        <c:axId val="112236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9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9050">
      <a:solidFill>
        <a:srgbClr val="4859A7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ru-RU" sz="1800" b="1" dirty="0">
                <a:solidFill>
                  <a:srgbClr val="C00000"/>
                </a:solidFill>
              </a:rPr>
              <a:t>Объем</a:t>
            </a:r>
            <a:r>
              <a:rPr lang="ru-RU" sz="1800" b="1" baseline="0" dirty="0">
                <a:solidFill>
                  <a:srgbClr val="C00000"/>
                </a:solidFill>
              </a:rPr>
              <a:t> ввода жилья, млн.м2</a:t>
            </a:r>
            <a:endParaRPr lang="ru-RU" sz="18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22371974105643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ИЖС</c:v>
                </c:pt>
              </c:strCache>
            </c:strRef>
          </c:tx>
          <c:spPr>
            <a:solidFill>
              <a:srgbClr val="4859A7"/>
            </a:solidFill>
            <a:ln>
              <a:solidFill>
                <a:srgbClr val="4859A7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на 01.10.21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</c:v>
                </c:pt>
                <c:pt idx="1">
                  <c:v>32.4</c:v>
                </c:pt>
                <c:pt idx="2">
                  <c:v>38.5</c:v>
                </c:pt>
                <c:pt idx="3">
                  <c:v>39.799999999999997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6-4D4B-A228-A7107C1C68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МКД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на 01.10.21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46.2</c:v>
                </c:pt>
                <c:pt idx="1">
                  <c:v>43.2</c:v>
                </c:pt>
                <c:pt idx="2">
                  <c:v>43.5</c:v>
                </c:pt>
                <c:pt idx="3">
                  <c:v>42.4</c:v>
                </c:pt>
                <c:pt idx="4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6-4D4B-A228-A7107C1C6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8875472"/>
        <c:axId val="188875864"/>
      </c:barChart>
      <c:catAx>
        <c:axId val="18887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88875864"/>
        <c:crosses val="autoZero"/>
        <c:auto val="1"/>
        <c:lblAlgn val="ctr"/>
        <c:lblOffset val="100"/>
        <c:noMultiLvlLbl val="0"/>
      </c:catAx>
      <c:valAx>
        <c:axId val="188875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87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123240551490611"/>
          <c:y val="9.9759721293396011E-2"/>
          <c:w val="0.31060331085060755"/>
          <c:h val="8.953918059442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859A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</c:v>
                </c:pt>
              </c:strCache>
            </c:strRef>
          </c:tx>
          <c:spPr>
            <a:ln w="698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Лист1!$A$2:$A$14</c:f>
              <c:numCache>
                <c:formatCode>mmm\-yy</c:formatCode>
                <c:ptCount val="13"/>
                <c:pt idx="0">
                  <c:v>42736</c:v>
                </c:pt>
                <c:pt idx="1">
                  <c:v>42917</c:v>
                </c:pt>
                <c:pt idx="2">
                  <c:v>43070</c:v>
                </c:pt>
                <c:pt idx="3">
                  <c:v>43101</c:v>
                </c:pt>
                <c:pt idx="4">
                  <c:v>43282</c:v>
                </c:pt>
                <c:pt idx="5">
                  <c:v>43435</c:v>
                </c:pt>
                <c:pt idx="6">
                  <c:v>43466</c:v>
                </c:pt>
                <c:pt idx="7">
                  <c:v>43647</c:v>
                </c:pt>
                <c:pt idx="8">
                  <c:v>43800</c:v>
                </c:pt>
                <c:pt idx="9">
                  <c:v>43831</c:v>
                </c:pt>
                <c:pt idx="10">
                  <c:v>44013</c:v>
                </c:pt>
                <c:pt idx="11">
                  <c:v>44166</c:v>
                </c:pt>
                <c:pt idx="12">
                  <c:v>44197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-0.2</c:v>
                </c:pt>
                <c:pt idx="1">
                  <c:v>0.5</c:v>
                </c:pt>
                <c:pt idx="2">
                  <c:v>1.8</c:v>
                </c:pt>
                <c:pt idx="3">
                  <c:v>2.2000000000000002</c:v>
                </c:pt>
                <c:pt idx="4">
                  <c:v>5</c:v>
                </c:pt>
                <c:pt idx="5">
                  <c:v>6.5</c:v>
                </c:pt>
                <c:pt idx="6">
                  <c:v>6.5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12</c:v>
                </c:pt>
                <c:pt idx="1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C-4F73-B49E-DC9C656FFB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Вторичный</c:v>
                </c:pt>
              </c:strCache>
            </c:strRef>
          </c:tx>
          <c:spPr>
            <a:ln w="698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Лист1!$A$2:$A$14</c:f>
              <c:numCache>
                <c:formatCode>mmm\-yy</c:formatCode>
                <c:ptCount val="13"/>
                <c:pt idx="0">
                  <c:v>42736</c:v>
                </c:pt>
                <c:pt idx="1">
                  <c:v>42917</c:v>
                </c:pt>
                <c:pt idx="2">
                  <c:v>43070</c:v>
                </c:pt>
                <c:pt idx="3">
                  <c:v>43101</c:v>
                </c:pt>
                <c:pt idx="4">
                  <c:v>43282</c:v>
                </c:pt>
                <c:pt idx="5">
                  <c:v>43435</c:v>
                </c:pt>
                <c:pt idx="6">
                  <c:v>43466</c:v>
                </c:pt>
                <c:pt idx="7">
                  <c:v>43647</c:v>
                </c:pt>
                <c:pt idx="8">
                  <c:v>43800</c:v>
                </c:pt>
                <c:pt idx="9">
                  <c:v>43831</c:v>
                </c:pt>
                <c:pt idx="10">
                  <c:v>44013</c:v>
                </c:pt>
                <c:pt idx="11">
                  <c:v>44166</c:v>
                </c:pt>
                <c:pt idx="12">
                  <c:v>44197</c:v>
                </c:pt>
              </c:numCache>
            </c:num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-3</c:v>
                </c:pt>
                <c:pt idx="1">
                  <c:v>-1.8</c:v>
                </c:pt>
                <c:pt idx="2">
                  <c:v>-1</c:v>
                </c:pt>
                <c:pt idx="3">
                  <c:v>-0.5</c:v>
                </c:pt>
                <c:pt idx="4">
                  <c:v>2</c:v>
                </c:pt>
                <c:pt idx="5">
                  <c:v>4.2</c:v>
                </c:pt>
                <c:pt idx="6">
                  <c:v>4.2</c:v>
                </c:pt>
                <c:pt idx="7">
                  <c:v>5</c:v>
                </c:pt>
                <c:pt idx="8">
                  <c:v>3</c:v>
                </c:pt>
                <c:pt idx="9">
                  <c:v>2.8</c:v>
                </c:pt>
                <c:pt idx="10">
                  <c:v>4.8</c:v>
                </c:pt>
                <c:pt idx="11">
                  <c:v>9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CC-4F73-B49E-DC9C656FF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59960"/>
        <c:axId val="190460352"/>
      </c:line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з/п работников</c:v>
                </c:pt>
              </c:strCache>
            </c:strRef>
          </c:tx>
          <c:spPr>
            <a:ln w="698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Лист1!$A$2:$A$14</c:f>
              <c:numCache>
                <c:formatCode>mmm\-yy</c:formatCode>
                <c:ptCount val="13"/>
                <c:pt idx="0">
                  <c:v>42736</c:v>
                </c:pt>
                <c:pt idx="1">
                  <c:v>42917</c:v>
                </c:pt>
                <c:pt idx="2">
                  <c:v>43070</c:v>
                </c:pt>
                <c:pt idx="3">
                  <c:v>43101</c:v>
                </c:pt>
                <c:pt idx="4">
                  <c:v>43282</c:v>
                </c:pt>
                <c:pt idx="5">
                  <c:v>43435</c:v>
                </c:pt>
                <c:pt idx="6">
                  <c:v>43466</c:v>
                </c:pt>
                <c:pt idx="7">
                  <c:v>43647</c:v>
                </c:pt>
                <c:pt idx="8">
                  <c:v>43800</c:v>
                </c:pt>
                <c:pt idx="9">
                  <c:v>43831</c:v>
                </c:pt>
                <c:pt idx="10">
                  <c:v>44013</c:v>
                </c:pt>
                <c:pt idx="11">
                  <c:v>44166</c:v>
                </c:pt>
                <c:pt idx="12">
                  <c:v>44197</c:v>
                </c:pt>
              </c:numCache>
            </c:num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32600</c:v>
                </c:pt>
                <c:pt idx="1">
                  <c:v>33000</c:v>
                </c:pt>
                <c:pt idx="2">
                  <c:v>34574</c:v>
                </c:pt>
                <c:pt idx="3">
                  <c:v>35000</c:v>
                </c:pt>
                <c:pt idx="4">
                  <c:v>36000</c:v>
                </c:pt>
                <c:pt idx="5">
                  <c:v>37889</c:v>
                </c:pt>
                <c:pt idx="6">
                  <c:v>38000</c:v>
                </c:pt>
                <c:pt idx="7">
                  <c:v>39000</c:v>
                </c:pt>
                <c:pt idx="8">
                  <c:v>39921</c:v>
                </c:pt>
                <c:pt idx="9">
                  <c:v>39933</c:v>
                </c:pt>
                <c:pt idx="10">
                  <c:v>42901</c:v>
                </c:pt>
                <c:pt idx="11">
                  <c:v>54004</c:v>
                </c:pt>
                <c:pt idx="12">
                  <c:v>54200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3E-415B-8825-A1861DB93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61136"/>
        <c:axId val="190460744"/>
      </c:lineChart>
      <c:dateAx>
        <c:axId val="190459960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extTo"/>
        <c:crossAx val="190460352"/>
        <c:crossesAt val="0"/>
        <c:auto val="1"/>
        <c:lblOffset val="100"/>
        <c:baseTimeUnit val="months"/>
      </c:dateAx>
      <c:valAx>
        <c:axId val="190460352"/>
        <c:scaling>
          <c:orientation val="minMax"/>
          <c:max val="1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4859A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ru-RU" b="1" dirty="0"/>
                  <a:t>Динамика</a:t>
                </a:r>
                <a:r>
                  <a:rPr lang="ru-RU" b="1" baseline="0" dirty="0"/>
                  <a:t> цен, %</a:t>
                </a:r>
                <a:endParaRPr lang="ru-RU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4859A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459960"/>
        <c:crosses val="autoZero"/>
        <c:crossBetween val="between"/>
        <c:majorUnit val="2"/>
        <c:minorUnit val="0.2"/>
      </c:valAx>
      <c:valAx>
        <c:axId val="1904607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461136"/>
        <c:crosses val="max"/>
        <c:crossBetween val="between"/>
      </c:valAx>
      <c:dateAx>
        <c:axId val="1904611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904607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4859A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ru-RU" sz="1400" dirty="0">
                <a:solidFill>
                  <a:srgbClr val="C00000"/>
                </a:solidFill>
              </a:rPr>
              <a:t>Объем строящегося жилья МКД в Российской Федерации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98,9 млн м2 (3441 ЮЛ)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24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758A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C0DE-4C4E-8242-56E20C77C16D}"/>
              </c:ext>
            </c:extLst>
          </c:dPt>
          <c:dPt>
            <c:idx val="1"/>
            <c:bubble3D val="0"/>
            <c:spPr>
              <a:solidFill>
                <a:srgbClr val="0099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C0DE-4C4E-8242-56E20C77C16D}"/>
              </c:ext>
            </c:extLst>
          </c:dPt>
          <c:dPt>
            <c:idx val="2"/>
            <c:bubble3D val="0"/>
            <c:spPr>
              <a:solidFill>
                <a:srgbClr val="DF202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C0DE-4C4E-8242-56E20C77C16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C0DE-4C4E-8242-56E20C77C16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8-C0DE-4C4E-8242-56E20C77C16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C0DE-4C4E-8242-56E20C77C16D}"/>
              </c:ext>
            </c:extLst>
          </c:dPt>
          <c:dLbls>
            <c:dLbl>
              <c:idx val="0"/>
              <c:layout>
                <c:manualLayout>
                  <c:x val="2.1071276016785212E-2"/>
                  <c:y val="-2.600191187465863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DE-4C4E-8242-56E20C77C16D}"/>
                </c:ext>
              </c:extLst>
            </c:dLbl>
            <c:dLbl>
              <c:idx val="1"/>
              <c:layout>
                <c:manualLayout>
                  <c:x val="2.7488573749836528E-2"/>
                  <c:y val="-5.264507234092182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DE-4C4E-8242-56E20C77C16D}"/>
                </c:ext>
              </c:extLst>
            </c:dLbl>
            <c:dLbl>
              <c:idx val="2"/>
              <c:layout>
                <c:manualLayout>
                  <c:x val="7.7204292869138174E-3"/>
                  <c:y val="1.945613622211068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DE-4C4E-8242-56E20C77C16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Проектное финансирование</c:v>
                </c:pt>
                <c:pt idx="1">
                  <c:v>По старым правилам</c:v>
                </c:pt>
                <c:pt idx="2">
                  <c:v>Иные источники финансирования или строительство не начато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72.7</c:v>
                </c:pt>
                <c:pt idx="1">
                  <c:v>23.3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E-4C4E-8242-56E20C77C1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7123033771766"/>
          <c:y val="0.35248574945278316"/>
          <c:w val="0.3149138266055192"/>
          <c:h val="0.45120075308701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859A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76499298198263"/>
          <c:y val="3.083394139011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64103548280484"/>
          <c:y val="0.25803620102683938"/>
          <c:w val="0.46278285195740865"/>
          <c:h val="0.534791648652186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рынка финансированием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62A-4981-9DA7-54AEA5A54E6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62A-4981-9DA7-54AEA5A54E6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62A-4981-9DA7-54AEA5A54E61}"/>
              </c:ext>
            </c:extLst>
          </c:dPt>
          <c:dPt>
            <c:idx val="3"/>
            <c:bubble3D val="0"/>
            <c:spPr>
              <a:solidFill>
                <a:srgbClr val="0099CC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62A-4981-9DA7-54AEA5A54E6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62A-4981-9DA7-54AEA5A54E61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62A-4981-9DA7-54AEA5A54E61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62A-4981-9DA7-54AEA5A54E61}"/>
              </c:ext>
            </c:extLst>
          </c:dPt>
          <c:dPt>
            <c:idx val="7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C62A-4981-9DA7-54AEA5A54E61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C62A-4981-9DA7-54AEA5A54E61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C62A-4981-9DA7-54AEA5A54E61}"/>
              </c:ext>
            </c:extLst>
          </c:dPt>
          <c:dPt>
            <c:idx val="10"/>
            <c:bubble3D val="0"/>
            <c:spPr>
              <a:solidFill>
                <a:srgbClr val="DA3221"/>
              </a:solidFill>
              <a:ln>
                <a:noFill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C62A-4981-9DA7-54AEA5A54E61}"/>
              </c:ext>
            </c:extLst>
          </c:dPt>
          <c:dLbls>
            <c:dLbl>
              <c:idx val="0"/>
              <c:layout>
                <c:manualLayout>
                  <c:x val="-8.8483421398609721E-2"/>
                  <c:y val="-0.299215667452113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A-4981-9DA7-54AEA5A54E61}"/>
                </c:ext>
              </c:extLst>
            </c:dLbl>
            <c:dLbl>
              <c:idx val="1"/>
              <c:layout>
                <c:manualLayout>
                  <c:x val="-6.7731746084334188E-2"/>
                  <c:y val="1.3765365845368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98717293600063"/>
                      <c:h val="6.4652770102388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62A-4981-9DA7-54AEA5A54E61}"/>
                </c:ext>
              </c:extLst>
            </c:dLbl>
            <c:dLbl>
              <c:idx val="2"/>
              <c:layout>
                <c:manualLayout>
                  <c:x val="5.1821007830927602E-4"/>
                  <c:y val="-1.66637750119572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2A-4981-9DA7-54AEA5A54E61}"/>
                </c:ext>
              </c:extLst>
            </c:dLbl>
            <c:dLbl>
              <c:idx val="3"/>
              <c:layout>
                <c:manualLayout>
                  <c:x val="-6.9074744915068658E-3"/>
                  <c:y val="1.35415349625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2A-4981-9DA7-54AEA5A54E61}"/>
                </c:ext>
              </c:extLst>
            </c:dLbl>
            <c:dLbl>
              <c:idx val="4"/>
              <c:layout>
                <c:manualLayout>
                  <c:x val="-4.3268480981051754E-3"/>
                  <c:y val="6.75881489344734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2A-4981-9DA7-54AEA5A54E61}"/>
                </c:ext>
              </c:extLst>
            </c:dLbl>
            <c:dLbl>
              <c:idx val="8"/>
              <c:layout>
                <c:manualLayout>
                  <c:x val="4.6915102595575499E-2"/>
                  <c:y val="-3.87939913593995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2A-4981-9DA7-54AEA5A54E6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Сбербанк: 40,4 млн.кв.м</c:v>
                </c:pt>
                <c:pt idx="1">
                  <c:v>ВТБ: 9,1 млн.кв.м</c:v>
                </c:pt>
                <c:pt idx="2">
                  <c:v>Банк.Дом.РФ: 9,2 млн.кв.м</c:v>
                </c:pt>
                <c:pt idx="3">
                  <c:v>Открытие: 3,7 млн.кв.м</c:v>
                </c:pt>
                <c:pt idx="4">
                  <c:v>РСХБ: 2,5 млн.кв.м</c:v>
                </c:pt>
                <c:pt idx="5">
                  <c:v>Альфа-Банк: 2,5 млн.кв.м</c:v>
                </c:pt>
                <c:pt idx="6">
                  <c:v>Банк ГПБ: 2 млн.кв.м</c:v>
                </c:pt>
                <c:pt idx="7">
                  <c:v>Промсвязьбанк: 1,2 млн.кв.м</c:v>
                </c:pt>
                <c:pt idx="8">
                  <c:v>остальные 26 банков: 2,3 млн.кв.м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40.4</c:v>
                </c:pt>
                <c:pt idx="1">
                  <c:v>9.1</c:v>
                </c:pt>
                <c:pt idx="2">
                  <c:v>9.1999999999999993</c:v>
                </c:pt>
                <c:pt idx="3">
                  <c:v>3.7</c:v>
                </c:pt>
                <c:pt idx="4">
                  <c:v>2.5</c:v>
                </c:pt>
                <c:pt idx="5">
                  <c:v>2.5</c:v>
                </c:pt>
                <c:pt idx="6">
                  <c:v>2</c:v>
                </c:pt>
                <c:pt idx="7">
                  <c:v>1.2</c:v>
                </c:pt>
                <c:pt idx="8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62A-4981-9DA7-54AEA5A54E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D9-4C09-A0E4-21276322F51D}"/>
              </c:ext>
            </c:extLst>
          </c:dPt>
          <c:dPt>
            <c:idx val="1"/>
            <c:bubble3D val="0"/>
            <c:spPr>
              <a:solidFill>
                <a:srgbClr val="4859A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D9-4C09-A0E4-21276322F51D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D9-4C09-A0E4-21276322F51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D9-4C09-A0E4-21276322F5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0D9-4C09-A0E4-21276322F51D}"/>
              </c:ext>
            </c:extLst>
          </c:dPt>
          <c:dLbls>
            <c:dLbl>
              <c:idx val="0"/>
              <c:layout>
                <c:manualLayout>
                  <c:x val="1.8953520021043245E-2"/>
                  <c:y val="9.7169073714233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57030952460748"/>
                      <c:h val="0.11184675563062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D9-4C09-A0E4-21276322F51D}"/>
                </c:ext>
              </c:extLst>
            </c:dLbl>
            <c:dLbl>
              <c:idx val="1"/>
              <c:layout>
                <c:manualLayout>
                  <c:x val="6.3475040090835327E-8"/>
                  <c:y val="-1.4905844249176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4859A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25491982340733"/>
                      <c:h val="9.4463013239126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0D9-4C09-A0E4-21276322F51D}"/>
                </c:ext>
              </c:extLst>
            </c:dLbl>
            <c:dLbl>
              <c:idx val="2"/>
              <c:layout>
                <c:manualLayout>
                  <c:x val="-3.4318948677456183E-2"/>
                  <c:y val="-2.02411225464806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386491902107"/>
                      <c:h val="0.11184675563062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0D9-4C09-A0E4-21276322F51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0D9-4C09-A0E4-21276322F51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0D9-4C09-A0E4-21276322F51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свыше 60% (58 субъектов)</c:v>
                </c:pt>
                <c:pt idx="1">
                  <c:v>от 30% до 60% (9 субъектов)</c:v>
                </c:pt>
                <c:pt idx="2">
                  <c:v>менее 30% (3 субъекта)</c:v>
                </c:pt>
                <c:pt idx="3">
                  <c:v>0% (7 субъектов) </c:v>
                </c:pt>
                <c:pt idx="4">
                  <c:v>100% (8 субъектов)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9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D9-4C09-A0E4-21276322F51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DE1E4"/>
            </a:solidFill>
            <a:ln w="63500">
              <a:solidFill>
                <a:srgbClr val="DDE1E4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DE1E4"/>
              </a:solidFill>
              <a:ln w="63500">
                <a:solidFill>
                  <a:srgbClr val="DDE1E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4F-4645-AEF0-73E4A42FA3F4}"/>
              </c:ext>
            </c:extLst>
          </c:dPt>
          <c:dPt>
            <c:idx val="8"/>
            <c:invertIfNegative val="0"/>
            <c:bubble3D val="0"/>
            <c:spPr>
              <a:solidFill>
                <a:srgbClr val="DDE1E4"/>
              </a:solidFill>
              <a:ln w="63500">
                <a:solidFill>
                  <a:srgbClr val="DDE1E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1-4891-9E3B-DB2B8A197A18}"/>
              </c:ext>
            </c:extLst>
          </c:dPt>
          <c:dLbls>
            <c:dLbl>
              <c:idx val="1"/>
              <c:layout>
                <c:manualLayout>
                  <c:x val="0"/>
                  <c:y val="-2.044541627249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E8-4378-A1D0-D4859F8F31B6}"/>
                </c:ext>
              </c:extLst>
            </c:dLbl>
            <c:spPr>
              <a:solidFill>
                <a:srgbClr val="FFFFFF">
                  <a:alpha val="30000"/>
                </a:srgbClr>
              </a:solidFill>
              <a:ln>
                <a:solidFill>
                  <a:srgbClr val="FFFFFF">
                    <a:alpha val="0"/>
                  </a:srgb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</c:f>
              <c:strCache>
                <c:ptCount val="1"/>
                <c:pt idx="0">
                  <c:v>Красноярский край</c:v>
                </c:pt>
              </c:strCache>
            </c:strRef>
          </c:cat>
          <c:val>
            <c:numRef>
              <c:f>Лист1!$B$12</c:f>
              <c:numCache>
                <c:formatCode>#,##0</c:formatCode>
                <c:ptCount val="1"/>
                <c:pt idx="0">
                  <c:v>2677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0-4F16-A63B-7B6D9E431D7C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EBADB"/>
            </a:solidFill>
            <a:ln>
              <a:solidFill>
                <a:srgbClr val="BEBAD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</c:f>
              <c:strCache>
                <c:ptCount val="1"/>
                <c:pt idx="0">
                  <c:v>Красноярский край</c:v>
                </c:pt>
              </c:strCache>
            </c:strRef>
          </c:cat>
          <c:val>
            <c:numRef>
              <c:f>Лист1!$C$12</c:f>
              <c:numCache>
                <c:formatCode>#,##0</c:formatCode>
                <c:ptCount val="1"/>
                <c:pt idx="0">
                  <c:v>2210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E8-4378-A1D0-D4859F8F31B6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A7EBD"/>
            </a:solidFill>
            <a:ln>
              <a:solidFill>
                <a:srgbClr val="7A7EBD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7.638800644811996E-17"/>
                  <c:y val="-1.78897392384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E8-4378-A1D0-D4859F8F31B6}"/>
                </c:ext>
              </c:extLst>
            </c:dLbl>
            <c:dLbl>
              <c:idx val="8"/>
              <c:layout>
                <c:manualLayout>
                  <c:x val="1.041666666666514E-3"/>
                  <c:y val="-2.555677034062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E8-4378-A1D0-D4859F8F31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7A7EBD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</c:f>
              <c:strCache>
                <c:ptCount val="1"/>
                <c:pt idx="0">
                  <c:v>Красноярский край</c:v>
                </c:pt>
              </c:strCache>
            </c:strRef>
          </c:cat>
          <c:val>
            <c:numRef>
              <c:f>Лист1!$D$12</c:f>
              <c:numCache>
                <c:formatCode>#,##0</c:formatCode>
                <c:ptCount val="1"/>
                <c:pt idx="0">
                  <c:v>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E8-4378-A1D0-D4859F8F31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844240"/>
        <c:axId val="190844632"/>
      </c:barChart>
      <c:catAx>
        <c:axId val="1908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844632"/>
        <c:crosses val="autoZero"/>
        <c:auto val="1"/>
        <c:lblAlgn val="ctr"/>
        <c:lblOffset val="100"/>
        <c:noMultiLvlLbl val="1"/>
      </c:catAx>
      <c:valAx>
        <c:axId val="190844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84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DE1E4"/>
            </a:solidFill>
            <a:ln w="63500">
              <a:solidFill>
                <a:srgbClr val="DDE1E4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DDE1E4"/>
              </a:solidFill>
              <a:ln w="63500">
                <a:solidFill>
                  <a:srgbClr val="DDE1E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4F-4645-AEF0-73E4A42FA3F4}"/>
              </c:ext>
            </c:extLst>
          </c:dPt>
          <c:dPt>
            <c:idx val="8"/>
            <c:invertIfNegative val="0"/>
            <c:bubble3D val="0"/>
            <c:spPr>
              <a:solidFill>
                <a:srgbClr val="DDE1E4"/>
              </a:solidFill>
              <a:ln w="63500">
                <a:solidFill>
                  <a:srgbClr val="DDE1E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F1-4891-9E3B-DB2B8A197A18}"/>
              </c:ext>
            </c:extLst>
          </c:dPt>
          <c:dLbls>
            <c:dLbl>
              <c:idx val="1"/>
              <c:layout>
                <c:manualLayout>
                  <c:x val="0"/>
                  <c:y val="-2.044541627249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D8-4239-B92E-5EA2E965BAEB}"/>
                </c:ext>
              </c:extLst>
            </c:dLbl>
            <c:spPr>
              <a:solidFill>
                <a:srgbClr val="FFFFFF">
                  <a:alpha val="30000"/>
                </a:srgbClr>
              </a:solidFill>
              <a:ln>
                <a:solidFill>
                  <a:srgbClr val="FFFFFF">
                    <a:alpha val="0"/>
                  </a:srgb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</c:f>
              <c:strCache>
                <c:ptCount val="1"/>
                <c:pt idx="0">
                  <c:v>Брянская обл.</c:v>
                </c:pt>
              </c:strCache>
            </c:strRef>
          </c:cat>
          <c:val>
            <c:numRef>
              <c:f>Лист1!$B$12</c:f>
              <c:numCache>
                <c:formatCode>#,##0</c:formatCode>
                <c:ptCount val="1"/>
                <c:pt idx="0">
                  <c:v>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90-4F16-A63B-7B6D9E431D7C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BEBADB"/>
            </a:solidFill>
            <a:ln>
              <a:solidFill>
                <a:srgbClr val="BEBAD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</c:f>
              <c:strCache>
                <c:ptCount val="1"/>
                <c:pt idx="0">
                  <c:v>Брянская обл.</c:v>
                </c:pt>
              </c:strCache>
            </c:strRef>
          </c:cat>
          <c:val>
            <c:numRef>
              <c:f>Лист1!$C$12</c:f>
              <c:numCache>
                <c:formatCode>#,##0</c:formatCode>
                <c:ptCount val="1"/>
                <c:pt idx="0">
                  <c:v>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D8-4239-B92E-5EA2E965BAEB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A7EBD"/>
            </a:solidFill>
            <a:ln>
              <a:solidFill>
                <a:srgbClr val="7A7EBD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7.638800644811996E-17"/>
                  <c:y val="-1.78897392384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D8-4239-B92E-5EA2E965BAEB}"/>
                </c:ext>
              </c:extLst>
            </c:dLbl>
            <c:dLbl>
              <c:idx val="8"/>
              <c:layout>
                <c:manualLayout>
                  <c:x val="1.041666666666514E-3"/>
                  <c:y val="-2.555677034062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D8-4239-B92E-5EA2E965BA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7A7EBD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</c:f>
              <c:strCache>
                <c:ptCount val="1"/>
                <c:pt idx="0">
                  <c:v>Брянская обл.</c:v>
                </c:pt>
              </c:strCache>
            </c:strRef>
          </c:cat>
          <c:val>
            <c:numRef>
              <c:f>Лист1!$D$12</c:f>
              <c:numCache>
                <c:formatCode>#,##0</c:formatCode>
                <c:ptCount val="1"/>
                <c:pt idx="0">
                  <c:v>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D8-4239-B92E-5EA2E965BA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0845416"/>
        <c:axId val="192458648"/>
      </c:barChart>
      <c:catAx>
        <c:axId val="19084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2458648"/>
        <c:crosses val="autoZero"/>
        <c:auto val="1"/>
        <c:lblAlgn val="ctr"/>
        <c:lblOffset val="100"/>
        <c:noMultiLvlLbl val="1"/>
      </c:catAx>
      <c:valAx>
        <c:axId val="1924586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84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5.0592311728983236E-2"/>
                  <c:y val="-0.116583687622314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11569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69-441C-842D-06F562F70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46.2</c:v>
                </c:pt>
                <c:pt idx="1">
                  <c:v>43.2</c:v>
                </c:pt>
                <c:pt idx="2">
                  <c:v>43.5</c:v>
                </c:pt>
                <c:pt idx="3">
                  <c:v>42.4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9-441C-842D-06F562F70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ИЖС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ru-RU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7AF-4F70-BCB1-F81B9C3B17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  <c:pt idx="1">
                  <c:v>32.4</c:v>
                </c:pt>
                <c:pt idx="2">
                  <c:v>38.5</c:v>
                </c:pt>
                <c:pt idx="3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9-441C-842D-06F562F700F1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1849976"/>
        <c:axId val="111884096"/>
      </c:lineChart>
      <c:catAx>
        <c:axId val="111849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11884096"/>
        <c:crosses val="autoZero"/>
        <c:auto val="1"/>
        <c:lblAlgn val="ctr"/>
        <c:lblOffset val="100"/>
        <c:noMultiLvlLbl val="0"/>
      </c:catAx>
      <c:valAx>
        <c:axId val="11188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118499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>
      <a:solidFill>
        <a:srgbClr val="475AA7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68375" y="531000"/>
            <a:ext cx="8272325" cy="265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64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0225"/>
            <a:ext cx="4652962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617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61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71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21:notes"/>
          <p:cNvSpPr txBox="1">
            <a:spLocks noGrp="1"/>
          </p:cNvSpPr>
          <p:nvPr>
            <p:ph type="body" idx="1"/>
          </p:nvPr>
        </p:nvSpPr>
        <p:spPr>
          <a:xfrm>
            <a:off x="1240775" y="3363100"/>
            <a:ext cx="9926300" cy="3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0225"/>
            <a:ext cx="4652962" cy="2655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4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09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26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25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62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3b5b06021_5_836:notes"/>
          <p:cNvSpPr txBox="1">
            <a:spLocks noGrp="1"/>
          </p:cNvSpPr>
          <p:nvPr>
            <p:ph type="body" idx="1"/>
          </p:nvPr>
        </p:nvSpPr>
        <p:spPr>
          <a:xfrm>
            <a:off x="1654387" y="3363123"/>
            <a:ext cx="9099300" cy="31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3b5b06021_5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8263" y="531813"/>
            <a:ext cx="4651375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81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44538"/>
            <a:ext cx="65246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00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44538"/>
            <a:ext cx="65246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2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44538"/>
            <a:ext cx="65246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4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779299" y="1403455"/>
            <a:ext cx="10855650" cy="166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931068" y="2194877"/>
            <a:ext cx="10552113" cy="148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862137" y="3964940"/>
            <a:ext cx="8689975" cy="177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c3b5b06021_5_146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900" cy="1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c3b5b06021_5_146"/>
          <p:cNvSpPr txBox="1">
            <a:spLocks noGrp="1"/>
          </p:cNvSpPr>
          <p:nvPr>
            <p:ph type="body" idx="1"/>
          </p:nvPr>
        </p:nvSpPr>
        <p:spPr>
          <a:xfrm>
            <a:off x="853043" y="1884789"/>
            <a:ext cx="10701900" cy="4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c3b5b06021_5_146"/>
          <p:cNvSpPr txBox="1">
            <a:spLocks noGrp="1"/>
          </p:cNvSpPr>
          <p:nvPr>
            <p:ph type="sldNum" idx="12"/>
          </p:nvPr>
        </p:nvSpPr>
        <p:spPr>
          <a:xfrm>
            <a:off x="11291653" y="6622646"/>
            <a:ext cx="263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4561A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53043" y="376958"/>
            <a:ext cx="10701814" cy="136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774" b="1" i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620712" y="1628458"/>
            <a:ext cx="5400199" cy="37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65292" lvl="0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1pPr>
            <a:lvl2pPr marL="930585" lvl="1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2pPr>
            <a:lvl3pPr marL="1395877" lvl="2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3pPr>
            <a:lvl4pPr marL="1861170" lvl="3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4pPr>
            <a:lvl5pPr marL="2326462" lvl="4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5pPr>
            <a:lvl6pPr marL="2791755" lvl="5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6pPr>
            <a:lvl7pPr marL="3257047" lvl="6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7pPr>
            <a:lvl8pPr marL="3722340" lvl="7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8pPr>
            <a:lvl9pPr marL="4187632" lvl="8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2"/>
          </p:nvPr>
        </p:nvSpPr>
        <p:spPr>
          <a:xfrm>
            <a:off x="8313727" y="1535415"/>
            <a:ext cx="3626484" cy="38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65292" lvl="0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 sz="1774" b="1" i="0">
                <a:solidFill>
                  <a:srgbClr val="4859A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30585" lvl="1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2pPr>
            <a:lvl3pPr marL="1395877" lvl="2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3pPr>
            <a:lvl4pPr marL="1861170" lvl="3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4pPr>
            <a:lvl5pPr marL="2326462" lvl="4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5pPr>
            <a:lvl6pPr marL="2791755" lvl="5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6pPr>
            <a:lvl7pPr marL="3257047" lvl="6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7pPr>
            <a:lvl8pPr marL="3722340" lvl="7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8pPr>
            <a:lvl9pPr marL="4187632" lvl="8" indent="-413593" algn="l">
              <a:lnSpc>
                <a:spcPct val="90000"/>
              </a:lnSpc>
              <a:spcBef>
                <a:spcPts val="1018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589100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83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620713" y="6584631"/>
            <a:ext cx="2855277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1095176" y="6250388"/>
            <a:ext cx="258624" cy="57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50702" marR="0" lvl="0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0702" marR="0" lvl="1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0702" marR="0" lvl="2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0702" marR="0" lvl="3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0702" marR="0" lvl="4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0702" marR="0" lvl="5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0702" marR="0" lvl="6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0702" marR="0" lvl="7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0702" marR="0" lvl="8" indent="0" algn="r">
              <a:lnSpc>
                <a:spcPct val="100000"/>
              </a:lnSpc>
              <a:spcBef>
                <a:spcPts val="104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18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52699" y="709091"/>
            <a:ext cx="10708850" cy="29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779299" y="1403455"/>
            <a:ext cx="10855650" cy="166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ftr" idx="11"/>
          </p:nvPr>
        </p:nvSpPr>
        <p:spPr>
          <a:xfrm>
            <a:off x="3589099" y="6457615"/>
            <a:ext cx="52851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dt" idx="10"/>
          </p:nvPr>
        </p:nvSpPr>
        <p:spPr>
          <a:xfrm>
            <a:off x="620712" y="6584632"/>
            <a:ext cx="2855277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705" cy="2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51435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1435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1435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51435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51435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51435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51435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435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435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5143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hart" Target="../charts/chart10.xml"/><Relationship Id="rId4" Type="http://schemas.openxmlformats.org/officeDocument/2006/relationships/image" Target="../media/image6.png"/><Relationship Id="rId9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4" Type="http://schemas.openxmlformats.org/officeDocument/2006/relationships/image" Target="../media/image17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chart" Target="../charts/chart2.xml"/><Relationship Id="rId5" Type="http://schemas.openxmlformats.org/officeDocument/2006/relationships/image" Target="../media/image6.png"/><Relationship Id="rId10" Type="http://schemas.openxmlformats.org/officeDocument/2006/relationships/chart" Target="../charts/chart1.xml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chart" Target="../charts/chart5.xml"/><Relationship Id="rId5" Type="http://schemas.openxmlformats.org/officeDocument/2006/relationships/image" Target="../media/image6.png"/><Relationship Id="rId10" Type="http://schemas.openxmlformats.org/officeDocument/2006/relationships/chart" Target="../charts/chart4.xml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chart" Target="../charts/chart8.xml"/><Relationship Id="rId5" Type="http://schemas.openxmlformats.org/officeDocument/2006/relationships/image" Target="../media/image6.png"/><Relationship Id="rId10" Type="http://schemas.openxmlformats.org/officeDocument/2006/relationships/chart" Target="../charts/chart7.xml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"/>
          <p:cNvGrpSpPr/>
          <p:nvPr/>
        </p:nvGrpSpPr>
        <p:grpSpPr>
          <a:xfrm>
            <a:off x="92355" y="0"/>
            <a:ext cx="12017057" cy="5192140"/>
            <a:chOff x="92355" y="0"/>
            <a:chExt cx="12017057" cy="5192140"/>
          </a:xfrm>
        </p:grpSpPr>
        <p:pic>
          <p:nvPicPr>
            <p:cNvPr id="123" name="Google Shape;12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355" y="1215008"/>
              <a:ext cx="11244540" cy="3977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"/>
            <p:cNvSpPr/>
            <p:nvPr/>
          </p:nvSpPr>
          <p:spPr>
            <a:xfrm>
              <a:off x="6543002" y="0"/>
              <a:ext cx="5566410" cy="4544060"/>
            </a:xfrm>
            <a:custGeom>
              <a:avLst/>
              <a:gdLst/>
              <a:ahLst/>
              <a:cxnLst/>
              <a:rect l="l" t="t" r="r" b="b"/>
              <a:pathLst>
                <a:path w="5566409" h="4544060" extrusionOk="0">
                  <a:moveTo>
                    <a:pt x="5566067" y="1919909"/>
                  </a:moveTo>
                  <a:lnTo>
                    <a:pt x="2692743" y="12"/>
                  </a:lnTo>
                  <a:lnTo>
                    <a:pt x="1530807" y="12"/>
                  </a:lnTo>
                  <a:lnTo>
                    <a:pt x="751471" y="0"/>
                  </a:lnTo>
                  <a:lnTo>
                    <a:pt x="0" y="1124673"/>
                  </a:lnTo>
                  <a:lnTo>
                    <a:pt x="3009023" y="3135261"/>
                  </a:lnTo>
                  <a:lnTo>
                    <a:pt x="2822397" y="3414572"/>
                  </a:lnTo>
                  <a:lnTo>
                    <a:pt x="4511916" y="4543476"/>
                  </a:lnTo>
                  <a:lnTo>
                    <a:pt x="5031473" y="3765905"/>
                  </a:lnTo>
                  <a:lnTo>
                    <a:pt x="4122153" y="3158325"/>
                  </a:lnTo>
                  <a:lnTo>
                    <a:pt x="4147883" y="3119831"/>
                  </a:lnTo>
                  <a:lnTo>
                    <a:pt x="4574044" y="3404578"/>
                  </a:lnTo>
                  <a:lnTo>
                    <a:pt x="5566067" y="1919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"/>
          <p:cNvSpPr txBox="1">
            <a:spLocks noGrp="1"/>
          </p:cNvSpPr>
          <p:nvPr>
            <p:ph type="title"/>
          </p:nvPr>
        </p:nvSpPr>
        <p:spPr>
          <a:xfrm>
            <a:off x="3192427" y="699288"/>
            <a:ext cx="891698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R="5080" lvl="0" algn="r"/>
            <a:r>
              <a:rPr lang="en-US" sz="2400" dirty="0"/>
              <a:t>                    </a:t>
            </a:r>
            <a:r>
              <a:rPr lang="ru-RU" sz="2400" dirty="0"/>
              <a:t>Массовое жилищное строительство: закон и рынок</a:t>
            </a:r>
            <a:endParaRPr sz="2400" dirty="0">
              <a:sym typeface="Verdana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838700" y="5300455"/>
            <a:ext cx="36327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10 ноября </a:t>
            </a:r>
            <a:r>
              <a:rPr lang="en-US" sz="1400" b="1" dirty="0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rPr>
              <a:t>2021 </a:t>
            </a:r>
            <a:endParaRPr sz="140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7" name="Google Shape;127;p1"/>
          <p:cNvGrpSpPr/>
          <p:nvPr/>
        </p:nvGrpSpPr>
        <p:grpSpPr>
          <a:xfrm>
            <a:off x="0" y="1216799"/>
            <a:ext cx="11606998" cy="5164163"/>
            <a:chOff x="0" y="1216799"/>
            <a:chExt cx="11606998" cy="516416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216799"/>
              <a:ext cx="6973201" cy="4026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63393" y="5193004"/>
              <a:ext cx="2943605" cy="11879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8" descr="Picture 28">
            <a:extLst>
              <a:ext uri="{FF2B5EF4-FFF2-40B4-BE49-F238E27FC236}">
                <a16:creationId xmlns:a16="http://schemas.microsoft.com/office/drawing/2014/main" id="{41A379DC-BC39-4ECD-B367-AAA2041518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12125" t="45392" r="42567"/>
          <a:stretch>
            <a:fillRect/>
          </a:stretch>
        </p:blipFill>
        <p:spPr>
          <a:xfrm>
            <a:off x="0" y="44718"/>
            <a:ext cx="12407900" cy="573067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475864" y="6443484"/>
            <a:ext cx="401285" cy="14093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16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10</a:t>
            </a:fld>
            <a:endParaRPr dirty="0"/>
          </a:p>
        </p:txBody>
      </p:sp>
      <p:grpSp>
        <p:nvGrpSpPr>
          <p:cNvPr id="26" name="Google Shape;292;p6">
            <a:extLst>
              <a:ext uri="{FF2B5EF4-FFF2-40B4-BE49-F238E27FC236}">
                <a16:creationId xmlns:a16="http://schemas.microsoft.com/office/drawing/2014/main" id="{808821A3-0A62-4CD8-B43F-67E381E75C0E}"/>
              </a:ext>
            </a:extLst>
          </p:cNvPr>
          <p:cNvGrpSpPr/>
          <p:nvPr/>
        </p:nvGrpSpPr>
        <p:grpSpPr>
          <a:xfrm>
            <a:off x="10919713" y="6369064"/>
            <a:ext cx="1185279" cy="551298"/>
            <a:chOff x="10738803" y="6118743"/>
            <a:chExt cx="1202399" cy="559260"/>
          </a:xfrm>
        </p:grpSpPr>
        <p:sp>
          <p:nvSpPr>
            <p:cNvPr id="27" name="Google Shape;293;p6">
              <a:extLst>
                <a:ext uri="{FF2B5EF4-FFF2-40B4-BE49-F238E27FC236}">
                  <a16:creationId xmlns:a16="http://schemas.microsoft.com/office/drawing/2014/main" id="{D2519859-5CE8-40D8-9241-D27BA4B1B662}"/>
                </a:ext>
              </a:extLst>
            </p:cNvPr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 dirty="0"/>
            </a:p>
          </p:txBody>
        </p:sp>
        <p:sp>
          <p:nvSpPr>
            <p:cNvPr id="28" name="Google Shape;294;p6">
              <a:extLst>
                <a:ext uri="{FF2B5EF4-FFF2-40B4-BE49-F238E27FC236}">
                  <a16:creationId xmlns:a16="http://schemas.microsoft.com/office/drawing/2014/main" id="{4556D4A2-C861-4CD8-A553-729CB0030E54}"/>
                </a:ext>
              </a:extLst>
            </p:cNvPr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" name="Google Shape;295;p6">
              <a:extLst>
                <a:ext uri="{FF2B5EF4-FFF2-40B4-BE49-F238E27FC236}">
                  <a16:creationId xmlns:a16="http://schemas.microsoft.com/office/drawing/2014/main" id="{19E08457-1F97-48D7-96E3-455521992D17}"/>
                </a:ext>
              </a:extLst>
            </p:cNvPr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30" name="Google Shape;296;p6">
              <a:extLst>
                <a:ext uri="{FF2B5EF4-FFF2-40B4-BE49-F238E27FC236}">
                  <a16:creationId xmlns:a16="http://schemas.microsoft.com/office/drawing/2014/main" id="{6C67CC30-B833-41C1-8B4B-180462E5D674}"/>
                </a:ext>
              </a:extLst>
            </p:cNvPr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31" name="Google Shape;297;p6">
              <a:extLst>
                <a:ext uri="{FF2B5EF4-FFF2-40B4-BE49-F238E27FC236}">
                  <a16:creationId xmlns:a16="http://schemas.microsoft.com/office/drawing/2014/main" id="{62500C02-6C30-4964-9892-D3D4E4907441}"/>
                </a:ext>
              </a:extLst>
            </p:cNvPr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32" name="Google Shape;298;p6">
              <a:extLst>
                <a:ext uri="{FF2B5EF4-FFF2-40B4-BE49-F238E27FC236}">
                  <a16:creationId xmlns:a16="http://schemas.microsoft.com/office/drawing/2014/main" id="{A0F9E76B-78C7-4C84-B64F-751782DDFC28}"/>
                </a:ext>
              </a:extLst>
            </p:cNvPr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33" name="Google Shape;299;p6">
              <a:extLst>
                <a:ext uri="{FF2B5EF4-FFF2-40B4-BE49-F238E27FC236}">
                  <a16:creationId xmlns:a16="http://schemas.microsoft.com/office/drawing/2014/main" id="{A7B34BD1-6A58-4B87-ACB0-7ADE15A2248A}"/>
                </a:ext>
              </a:extLst>
            </p:cNvPr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pic>
          <p:nvPicPr>
            <p:cNvPr id="36" name="Google Shape;300;p6">
              <a:extLst>
                <a:ext uri="{FF2B5EF4-FFF2-40B4-BE49-F238E27FC236}">
                  <a16:creationId xmlns:a16="http://schemas.microsoft.com/office/drawing/2014/main" id="{45C7A96E-CAFF-4121-8ED0-FE8BF766790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01;p6">
              <a:extLst>
                <a:ext uri="{FF2B5EF4-FFF2-40B4-BE49-F238E27FC236}">
                  <a16:creationId xmlns:a16="http://schemas.microsoft.com/office/drawing/2014/main" id="{1F179DCE-0AC4-411E-A584-855A069B924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02;p6">
              <a:extLst>
                <a:ext uri="{FF2B5EF4-FFF2-40B4-BE49-F238E27FC236}">
                  <a16:creationId xmlns:a16="http://schemas.microsoft.com/office/drawing/2014/main" id="{BCA14629-2888-42DB-97A3-9F5007579446}"/>
                </a:ext>
              </a:extLst>
            </p:cNvPr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pic>
          <p:nvPicPr>
            <p:cNvPr id="39" name="Google Shape;303;p6">
              <a:extLst>
                <a:ext uri="{FF2B5EF4-FFF2-40B4-BE49-F238E27FC236}">
                  <a16:creationId xmlns:a16="http://schemas.microsoft.com/office/drawing/2014/main" id="{9D8578FA-2DB3-4E4D-A4EE-376A07CB5B6D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304;p6">
              <a:extLst>
                <a:ext uri="{FF2B5EF4-FFF2-40B4-BE49-F238E27FC236}">
                  <a16:creationId xmlns:a16="http://schemas.microsoft.com/office/drawing/2014/main" id="{A4A2F254-0121-4128-88DD-CEC66909839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305;p6">
              <a:extLst>
                <a:ext uri="{FF2B5EF4-FFF2-40B4-BE49-F238E27FC236}">
                  <a16:creationId xmlns:a16="http://schemas.microsoft.com/office/drawing/2014/main" id="{AE08A824-7A33-419C-AD34-A090270209C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4FD6C5-8154-4FEA-8C7B-DA40A73D3635}"/>
              </a:ext>
            </a:extLst>
          </p:cNvPr>
          <p:cNvSpPr txBox="1"/>
          <p:nvPr/>
        </p:nvSpPr>
        <p:spPr>
          <a:xfrm>
            <a:off x="269521" y="834497"/>
            <a:ext cx="8078838" cy="60387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628" b="1" dirty="0">
                <a:latin typeface="Verdana" panose="020B0604030504040204" pitchFamily="34" charset="0"/>
                <a:ea typeface="Verdana" panose="020B0604030504040204" pitchFamily="34" charset="0"/>
              </a:rPr>
              <a:t>Ключевая проблема №2:</a:t>
            </a:r>
          </a:p>
          <a:p>
            <a:r>
              <a:rPr lang="ru-RU" sz="1628" b="1" dirty="0">
                <a:latin typeface="Verdana" panose="020B0604030504040204" pitchFamily="34" charset="0"/>
                <a:ea typeface="Verdana" panose="020B0604030504040204" pitchFamily="34" charset="0"/>
              </a:rPr>
              <a:t>Отсутствие мер стимулирования сегмента ИЖС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65D5D3-0309-4949-B60E-7E962167BDB4}"/>
              </a:ext>
            </a:extLst>
          </p:cNvPr>
          <p:cNvSpPr txBox="1"/>
          <p:nvPr/>
        </p:nvSpPr>
        <p:spPr>
          <a:xfrm>
            <a:off x="1875956" y="6145502"/>
            <a:ext cx="8065135" cy="60387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3E4E95"/>
              </a:buClr>
              <a:buSzPts val="2500"/>
            </a:pPr>
            <a:r>
              <a:rPr lang="ru-RU" sz="1628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Сегмент </a:t>
            </a:r>
            <a:r>
              <a:rPr lang="ru-RU" sz="1628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ИЖС имеет большой потенциал для развития сектора строительства и выполнения национальных целей</a:t>
            </a:r>
            <a:endParaRPr lang="ru-RU" sz="1628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546F880-99F8-41A4-967D-665256018BC4}"/>
              </a:ext>
            </a:extLst>
          </p:cNvPr>
          <p:cNvCxnSpPr>
            <a:cxnSpLocks/>
          </p:cNvCxnSpPr>
          <p:nvPr/>
        </p:nvCxnSpPr>
        <p:spPr>
          <a:xfrm>
            <a:off x="9669438" y="1123059"/>
            <a:ext cx="0" cy="791273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7D57702-E7E4-4DDE-92BF-5689E5C82DFC}"/>
              </a:ext>
            </a:extLst>
          </p:cNvPr>
          <p:cNvCxnSpPr>
            <a:cxnSpLocks/>
          </p:cNvCxnSpPr>
          <p:nvPr/>
        </p:nvCxnSpPr>
        <p:spPr>
          <a:xfrm flipV="1">
            <a:off x="8348359" y="1123059"/>
            <a:ext cx="1321079" cy="267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ABF6285-DBC2-4D16-B739-D90D10397710}"/>
              </a:ext>
            </a:extLst>
          </p:cNvPr>
          <p:cNvCxnSpPr>
            <a:cxnSpLocks/>
          </p:cNvCxnSpPr>
          <p:nvPr/>
        </p:nvCxnSpPr>
        <p:spPr>
          <a:xfrm>
            <a:off x="5897095" y="5674899"/>
            <a:ext cx="1" cy="497701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05C7F07-2B55-4964-8659-80AB702AEA4B}"/>
              </a:ext>
            </a:extLst>
          </p:cNvPr>
          <p:cNvCxnSpPr>
            <a:cxnSpLocks/>
          </p:cNvCxnSpPr>
          <p:nvPr/>
        </p:nvCxnSpPr>
        <p:spPr>
          <a:xfrm>
            <a:off x="5897094" y="5657317"/>
            <a:ext cx="3730044" cy="0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D0068B3-7B02-451A-8E51-09DE79E14F77}"/>
              </a:ext>
            </a:extLst>
          </p:cNvPr>
          <p:cNvCxnSpPr>
            <a:cxnSpLocks/>
            <a:endCxn id="47" idx="2"/>
          </p:cNvCxnSpPr>
          <p:nvPr/>
        </p:nvCxnSpPr>
        <p:spPr>
          <a:xfrm flipH="1" flipV="1">
            <a:off x="9626400" y="5263762"/>
            <a:ext cx="739" cy="41113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DC35A91-EAE2-4D33-82F4-1D58E877B8F0}"/>
              </a:ext>
            </a:extLst>
          </p:cNvPr>
          <p:cNvSpPr/>
          <p:nvPr/>
        </p:nvSpPr>
        <p:spPr>
          <a:xfrm>
            <a:off x="269521" y="4301760"/>
            <a:ext cx="6733796" cy="66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1676" indent="-28167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2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2017 по 2020 года ввод ИЖС увеличился почти на 7 млн.м2. </a:t>
            </a:r>
          </a:p>
          <a:p>
            <a:pPr marL="281676" indent="-281676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2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 полугодии 2021 году ввод ИЖС составляет вырос на 42% по сравнению с аналогичным периодом прошлого года.</a:t>
            </a:r>
          </a:p>
        </p:txBody>
      </p:sp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CABEBA0A-8CE4-4F85-96DA-8E0340087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664243"/>
              </p:ext>
            </p:extLst>
          </p:nvPr>
        </p:nvGraphicFramePr>
        <p:xfrm>
          <a:off x="269521" y="1914334"/>
          <a:ext cx="4737953" cy="236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B984C579-0720-4CC0-8A97-E4451AF70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248015"/>
              </p:ext>
            </p:extLst>
          </p:nvPr>
        </p:nvGraphicFramePr>
        <p:xfrm>
          <a:off x="5007475" y="1914332"/>
          <a:ext cx="1995847" cy="236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9661653-0A65-4C78-AC14-7EA11A0C9040}"/>
              </a:ext>
            </a:extLst>
          </p:cNvPr>
          <p:cNvSpPr/>
          <p:nvPr/>
        </p:nvSpPr>
        <p:spPr>
          <a:xfrm>
            <a:off x="7182137" y="1914846"/>
            <a:ext cx="4888526" cy="3348916"/>
          </a:xfrm>
          <a:prstGeom prst="rect">
            <a:avLst/>
          </a:prstGeom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marL="290808" indent="-290808">
              <a:spcAft>
                <a:spcPts val="50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25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БАНКА ЗЕМЕЛЬНЫХ УЧАСТКОВ</a:t>
            </a:r>
            <a:r>
              <a:rPr lang="ru-RU" sz="142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которые имеют соответствующую град. подготовку для ИЖС.</a:t>
            </a:r>
          </a:p>
          <a:p>
            <a:pPr marL="290808" indent="-290808">
              <a:spcAft>
                <a:spcPts val="50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25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У</a:t>
            </a:r>
            <a:r>
              <a:rPr lang="en-US" sz="1425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1425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ПОДАВЛЯЮЩЕГО ЧИСЛА НАСЕЛЕНИЯ ДОХОДОВ</a:t>
            </a:r>
            <a:r>
              <a:rPr lang="ru-RU" sz="142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позволяющих построить собственный дом и обеспечить его соответствующей инфраструктурой.</a:t>
            </a:r>
          </a:p>
          <a:p>
            <a:pPr marL="290808" indent="-290808">
              <a:spcAft>
                <a:spcPts val="509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2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Кредитные организации предлагают ипотечные продукты для целей строительства ИЖС, но, как правило, процесс и условия создания таких домов </a:t>
            </a:r>
            <a:r>
              <a:rPr lang="ru-RU" sz="1425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СООТВЕТСТВУЮТ ТРЕБОВАНИЯМ БАНКА</a:t>
            </a:r>
            <a:r>
              <a:rPr lang="ru-RU" sz="142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ИЖС низко-ликвидны, слабо стандартизированы, не обеспечены и</a:t>
            </a:r>
            <a:endParaRPr lang="ru-RU" sz="1425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Google Shape;274;ge07fcf0a32_9_82">
            <a:extLst>
              <a:ext uri="{FF2B5EF4-FFF2-40B4-BE49-F238E27FC236}">
                <a16:creationId xmlns:a16="http://schemas.microsoft.com/office/drawing/2014/main" id="{B3D2732F-BD91-44B6-9D93-BE66BC362783}"/>
              </a:ext>
            </a:extLst>
          </p:cNvPr>
          <p:cNvSpPr/>
          <p:nvPr/>
        </p:nvSpPr>
        <p:spPr>
          <a:xfrm>
            <a:off x="269521" y="5729855"/>
            <a:ext cx="2764803" cy="3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90" tIns="72690" rIns="72690" bIns="7269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1069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*Источник: АО «ДОМ.РФ»</a:t>
            </a:r>
            <a:endParaRPr sz="1069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6A87B9F-C6DB-4F66-AD09-F3A77E413B59}"/>
              </a:ext>
            </a:extLst>
          </p:cNvPr>
          <p:cNvSpPr/>
          <p:nvPr/>
        </p:nvSpPr>
        <p:spPr>
          <a:xfrm>
            <a:off x="5007475" y="50403"/>
            <a:ext cx="7400426" cy="620395"/>
          </a:xfrm>
          <a:prstGeom prst="rect">
            <a:avLst/>
          </a:prstGeom>
          <a:solidFill>
            <a:srgbClr val="475AA7"/>
          </a:solidFill>
          <a:ln>
            <a:solidFill>
              <a:srgbClr val="47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lang="ru-RU" sz="14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4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2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механизмов проектного финансирования и жилищного строительства</a:t>
            </a:r>
            <a:endParaRPr lang="ru-RU" sz="14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6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8" descr="Picture 28"/>
          <p:cNvPicPr>
            <a:picLocks noChangeAspect="1"/>
          </p:cNvPicPr>
          <p:nvPr/>
        </p:nvPicPr>
        <p:blipFill>
          <a:blip r:embed="rId3">
            <a:alphaModFix amt="50000"/>
          </a:blip>
          <a:srcRect l="12125" t="45392" r="42567"/>
          <a:stretch>
            <a:fillRect/>
          </a:stretch>
        </p:blipFill>
        <p:spPr>
          <a:xfrm>
            <a:off x="0" y="44718"/>
            <a:ext cx="12407900" cy="5730671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478221" y="6383603"/>
            <a:ext cx="398927" cy="1409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16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 smtClean="0"/>
              <a:t>11</a:t>
            </a:fld>
            <a:endParaRPr dirty="0"/>
          </a:p>
        </p:txBody>
      </p:sp>
      <p:grpSp>
        <p:nvGrpSpPr>
          <p:cNvPr id="548" name="Group 36"/>
          <p:cNvGrpSpPr/>
          <p:nvPr/>
        </p:nvGrpSpPr>
        <p:grpSpPr>
          <a:xfrm>
            <a:off x="942785" y="6173883"/>
            <a:ext cx="11156998" cy="554679"/>
            <a:chOff x="0" y="0"/>
            <a:chExt cx="10962863" cy="545025"/>
          </a:xfrm>
        </p:grpSpPr>
        <p:pic>
          <p:nvPicPr>
            <p:cNvPr id="544" name="Picture 37" descr="Picture 37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" name="Picture 41" descr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3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" name="Picture 51" descr="Picture 51"/>
          <p:cNvPicPr>
            <a:picLocks noChangeAspect="1"/>
          </p:cNvPicPr>
          <p:nvPr/>
        </p:nvPicPr>
        <p:blipFill>
          <a:blip r:embed="rId3"/>
          <a:srcRect l="14016" t="95562" r="39388"/>
          <a:stretch>
            <a:fillRect/>
          </a:stretch>
        </p:blipFill>
        <p:spPr>
          <a:xfrm>
            <a:off x="707638" y="327689"/>
            <a:ext cx="11359370" cy="79208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Box 28"/>
          <p:cNvSpPr txBox="1"/>
          <p:nvPr/>
        </p:nvSpPr>
        <p:spPr>
          <a:xfrm>
            <a:off x="741456" y="358491"/>
            <a:ext cx="10456577" cy="795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529" rIns="46529">
            <a:spAutoFit/>
          </a:bodyPr>
          <a:lstStyle/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35" dirty="0">
                <a:solidFill>
                  <a:srgbClr val="C00000"/>
                </a:solidFill>
              </a:rPr>
              <a:t>Предложение НОСТРОЙ: </a:t>
            </a:r>
          </a:p>
          <a:p>
            <a:pPr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35" dirty="0">
                <a:solidFill>
                  <a:srgbClr val="C00000"/>
                </a:solidFill>
              </a:rPr>
              <a:t>Реализация комплекса мер для развития сегмента ИЖС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03018B-AA40-4375-AB80-E5BB94521039}"/>
              </a:ext>
            </a:extLst>
          </p:cNvPr>
          <p:cNvSpPr/>
          <p:nvPr/>
        </p:nvSpPr>
        <p:spPr>
          <a:xfrm>
            <a:off x="1229708" y="1508012"/>
            <a:ext cx="9968326" cy="285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Синхронизация планов развития территорий и инвестиционных программ РСО</a:t>
            </a:r>
          </a:p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Комплексное развитие территорий ИЖС – при координации регионального ОПЕРАТОРА ИЖС</a:t>
            </a:r>
          </a:p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Ориентация инфраструктурных облигаций на сети для ИЖС</a:t>
            </a:r>
          </a:p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Ориентация программы «Стимул» на социальную инфраструктуру для ИЖС</a:t>
            </a:r>
          </a:p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Вовлечение граждан в качестве соинвесторов: взаимодействие банков</a:t>
            </a:r>
          </a:p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Изменение законодательства: выделение земли, оформление ИЖС, проектное финансирование, полномочия регионов</a:t>
            </a:r>
          </a:p>
          <a:p>
            <a:pPr marL="290808" indent="-290808"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28" dirty="0">
                <a:solidFill>
                  <a:srgbClr val="475A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ипотечного меню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9F446-579D-41FA-9765-65290428927E}"/>
              </a:ext>
            </a:extLst>
          </p:cNvPr>
          <p:cNvSpPr txBox="1"/>
          <p:nvPr/>
        </p:nvSpPr>
        <p:spPr>
          <a:xfrm>
            <a:off x="1751957" y="4715289"/>
            <a:ext cx="8784078" cy="643509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28" dirty="0">
                <a:solidFill>
                  <a:srgbClr val="C00000"/>
                </a:solidFill>
              </a:rPr>
              <a:t>Развитие сегмента ИЖС позволит не просто построить новые квадратные метры, а реально повысить комфортность жизни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48051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603199" y="353415"/>
            <a:ext cx="11232676" cy="84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36410" y="514039"/>
            <a:ext cx="10970233" cy="47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059" tIns="46059" rIns="46059" bIns="46059" anchor="t" anchorCtr="0">
            <a:spAutoFit/>
          </a:bodyPr>
          <a:lstStyle/>
          <a:p>
            <a:pPr>
              <a:buClr>
                <a:srgbClr val="3E4E95"/>
              </a:buClr>
              <a:buSzPts val="2500"/>
            </a:pPr>
            <a:r>
              <a:rPr lang="ru-RU" sz="2465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Положительные тенденции</a:t>
            </a:r>
            <a:endParaRPr sz="177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4294967295"/>
          </p:nvPr>
        </p:nvSpPr>
        <p:spPr>
          <a:xfrm>
            <a:off x="603199" y="6416076"/>
            <a:ext cx="517197" cy="23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36" rIns="0" bIns="0" anchor="t" anchorCtr="0">
            <a:spAutoFit/>
          </a:bodyPr>
          <a:lstStyle/>
          <a:p>
            <a:pPr marL="50702"/>
            <a:fld id="{00000000-1234-1234-1234-123412341234}" type="slidenum">
              <a:rPr lang="en-US" sz="1425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marL="50702"/>
              <a:t>12</a:t>
            </a:fld>
            <a:endParaRPr sz="1425" dirty="0">
              <a:solidFill>
                <a:srgbClr val="1156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92" y="6429277"/>
            <a:ext cx="3192082" cy="19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674238" y="6082030"/>
            <a:ext cx="1185280" cy="551298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774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732AE4C-5D77-4098-BC85-04C9B0660285}"/>
              </a:ext>
            </a:extLst>
          </p:cNvPr>
          <p:cNvSpPr txBox="1"/>
          <p:nvPr/>
        </p:nvSpPr>
        <p:spPr>
          <a:xfrm>
            <a:off x="603199" y="1875793"/>
            <a:ext cx="5698096" cy="445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32" indent="-179332" algn="just">
              <a:lnSpc>
                <a:spcPct val="90000"/>
              </a:lnSpc>
              <a:spcBef>
                <a:spcPts val="305"/>
              </a:spcBef>
              <a:spcAft>
                <a:spcPts val="61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Ряд банков развивает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ипотечные продукты для ИЖС </a:t>
            </a:r>
            <a:r>
              <a:rPr lang="ru-RU" sz="16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так, кредитование граждан при комплексной застройке ИЖС или при строительстве профессиональным подрядчиком уже существует.</a:t>
            </a:r>
          </a:p>
          <a:p>
            <a:pPr marL="179332" indent="-179332" algn="just">
              <a:lnSpc>
                <a:spcPct val="90000"/>
              </a:lnSpc>
              <a:spcBef>
                <a:spcPts val="305"/>
              </a:spcBef>
              <a:spcAft>
                <a:spcPts val="61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Подключение ИЖС </a:t>
            </a:r>
            <a:r>
              <a:rPr lang="ru-RU" sz="16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инженерно-техническим сетям осуществляется до стены дома.</a:t>
            </a:r>
          </a:p>
          <a:p>
            <a:pPr marL="179332" indent="-179332" algn="just">
              <a:lnSpc>
                <a:spcPct val="90000"/>
              </a:lnSpc>
              <a:spcBef>
                <a:spcPts val="305"/>
              </a:spcBef>
              <a:spcAft>
                <a:spcPts val="611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ближайшее время планируется объявить ряд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конкурсов на лучший проект ИЖС</a:t>
            </a:r>
            <a:r>
              <a:rPr lang="ru-RU" sz="16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один из них будет объявлен Российским союзом архитекторов. Национальное объединение строителей после выбора проектов-победителей разработает проектную документацию, смету, получить на них положительное заключение экспертизы. И в последующем передаст в реестр лучших проектов Минстроя России.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339D37-0FB9-4231-9608-7651648E9EA9}"/>
              </a:ext>
            </a:extLst>
          </p:cNvPr>
          <p:cNvSpPr txBox="1"/>
          <p:nvPr/>
        </p:nvSpPr>
        <p:spPr>
          <a:xfrm>
            <a:off x="6635771" y="1875793"/>
            <a:ext cx="5190157" cy="314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76213" indent="-176213">
              <a:lnSpc>
                <a:spcPct val="7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b="1">
                <a:solidFill>
                  <a:srgbClr val="11569F"/>
                </a:solidFill>
              </a:defRPr>
            </a:lvl1pPr>
          </a:lstStyle>
          <a:p>
            <a:pPr marL="0" indent="0" algn="just">
              <a:lnSpc>
                <a:spcPct val="90000"/>
              </a:lnSpc>
              <a:spcAft>
                <a:spcPts val="611"/>
              </a:spcAft>
              <a:buNone/>
            </a:pP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Целый ряд инициатив пока не утверждены, но находятся на рассмотрении и проработке уполномоченных органов:</a:t>
            </a:r>
          </a:p>
          <a:p>
            <a:pPr algn="just">
              <a:lnSpc>
                <a:spcPct val="90000"/>
              </a:lnSpc>
              <a:spcAft>
                <a:spcPts val="611"/>
              </a:spcAft>
            </a:pPr>
            <a:r>
              <a:rPr lang="ru-RU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программ по развитию ИЖС;</a:t>
            </a:r>
          </a:p>
          <a:p>
            <a:pPr algn="just">
              <a:lnSpc>
                <a:spcPct val="90000"/>
              </a:lnSpc>
              <a:spcAft>
                <a:spcPts val="611"/>
              </a:spcAft>
            </a:pPr>
            <a:r>
              <a:rPr lang="ru-RU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Инициатива Мой частный дом в рамках Стратегии;</a:t>
            </a:r>
          </a:p>
          <a:p>
            <a:pPr algn="just">
              <a:lnSpc>
                <a:spcPct val="90000"/>
              </a:lnSpc>
              <a:spcAft>
                <a:spcPts val="611"/>
              </a:spcAft>
            </a:pPr>
            <a:r>
              <a:rPr lang="ru-RU" sz="1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Внедрение реестра типовых проектов ИЖС.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99BC0-ECE9-459E-943E-F7F2D4E17719}"/>
              </a:ext>
            </a:extLst>
          </p:cNvPr>
          <p:cNvSpPr txBox="1"/>
          <p:nvPr/>
        </p:nvSpPr>
        <p:spPr>
          <a:xfrm>
            <a:off x="603199" y="1361812"/>
            <a:ext cx="2128456" cy="34285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3E4E95"/>
              </a:buClr>
              <a:buSzPts val="2500"/>
            </a:pPr>
            <a:r>
              <a:rPr lang="ru-RU" sz="1628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Уже сделано:</a:t>
            </a:r>
            <a:endParaRPr lang="ru-RU" sz="1628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A4825C-0F23-4AAC-AEC4-78A5E8132FC9}"/>
              </a:ext>
            </a:extLst>
          </p:cNvPr>
          <p:cNvSpPr txBox="1"/>
          <p:nvPr/>
        </p:nvSpPr>
        <p:spPr>
          <a:xfrm>
            <a:off x="6635771" y="1370678"/>
            <a:ext cx="2128456" cy="34285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buClr>
                <a:srgbClr val="3E4E95"/>
              </a:buClr>
              <a:buSzPts val="2500"/>
            </a:pPr>
            <a:r>
              <a:rPr lang="ru-RU" sz="1628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В работе:</a:t>
            </a:r>
            <a:endParaRPr lang="ru-RU" sz="1628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2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22305" y="307388"/>
            <a:ext cx="11394913" cy="8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22305" y="326571"/>
            <a:ext cx="11128680" cy="86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Calibri"/>
                <a:sym typeface="Verdana"/>
              </a:rPr>
              <a:t>Эффекты от реализации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Calibri"/>
                <a:sym typeface="Verdana"/>
              </a:rPr>
              <a:t>предлагаемого  комплекса мер</a:t>
            </a:r>
            <a:endParaRPr sz="18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639308" y="1419633"/>
            <a:ext cx="11157000" cy="425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текущих объемов строительства и ввода жилья в эксплуатацию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Гарантия соблюдения сроков ввода домов, достраивающихся в «старых» правилах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конкурентной среды в локации при поддержке малых застройщиков (при совокупности мер) 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целевых показателей Национального проекта «Жилье и городская среда»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Улучшение жилищных условий граждан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налогооблагаемой базы по налогам на имущество и землю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115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подрядных организаций и производителей строительных материалов в субъектах</a:t>
            </a:r>
          </a:p>
          <a:p>
            <a:pPr marL="342900" lvl="0" indent="-342900">
              <a:lnSpc>
                <a:spcPct val="110000"/>
              </a:lnSpc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1800" b="1" dirty="0">
              <a:solidFill>
                <a:srgbClr val="4859A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8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21"/>
          <p:cNvGrpSpPr/>
          <p:nvPr/>
        </p:nvGrpSpPr>
        <p:grpSpPr>
          <a:xfrm>
            <a:off x="1705175" y="132102"/>
            <a:ext cx="9898255" cy="6100574"/>
            <a:chOff x="1705175" y="132102"/>
            <a:chExt cx="9898255" cy="6100574"/>
          </a:xfrm>
        </p:grpSpPr>
        <p:pic>
          <p:nvPicPr>
            <p:cNvPr id="1279" name="Google Shape;127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05175" y="132102"/>
              <a:ext cx="9641461" cy="4923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82684" y="5044706"/>
              <a:ext cx="2920746" cy="1187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1" name="Google Shape;1281;p21"/>
          <p:cNvSpPr txBox="1"/>
          <p:nvPr/>
        </p:nvSpPr>
        <p:spPr>
          <a:xfrm>
            <a:off x="1666100" y="1299636"/>
            <a:ext cx="4255729" cy="2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123242, г.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Москва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ул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Малая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Грузинская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, д. 3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05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1772285" lvl="0" indent="0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info@nostroy.ru 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u="sng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www.nostroy.ru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2350" dirty="0"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раб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800" dirty="0" err="1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тел</a:t>
            </a:r>
            <a:r>
              <a:rPr lang="en-US" sz="1800" dirty="0">
                <a:solidFill>
                  <a:srgbClr val="495464"/>
                </a:solidFill>
                <a:latin typeface="Verdana"/>
                <a:ea typeface="Verdana"/>
                <a:cs typeface="Verdana"/>
                <a:sym typeface="Verdana"/>
              </a:rPr>
              <a:t>.: + 7 (495) 987-31-50</a:t>
            </a: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2" name="Google Shape;128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7407" y="3352689"/>
            <a:ext cx="218889" cy="21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89664" y="1450058"/>
            <a:ext cx="198847" cy="24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210" y="2365020"/>
            <a:ext cx="249491" cy="24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22305" y="307388"/>
            <a:ext cx="11394913" cy="8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454551" y="301513"/>
            <a:ext cx="11128680" cy="86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Влияние проектного финансирования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на сегмент жилищного строительства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71618521"/>
              </p:ext>
            </p:extLst>
          </p:nvPr>
        </p:nvGraphicFramePr>
        <p:xfrm>
          <a:off x="5907741" y="1503642"/>
          <a:ext cx="6009477" cy="427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7298838"/>
              </p:ext>
            </p:extLst>
          </p:nvPr>
        </p:nvGraphicFramePr>
        <p:xfrm>
          <a:off x="454551" y="1503642"/>
          <a:ext cx="5264931" cy="431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5719482" y="1266479"/>
            <a:ext cx="0" cy="4887980"/>
          </a:xfrm>
          <a:prstGeom prst="line">
            <a:avLst/>
          </a:prstGeom>
          <a:ln>
            <a:solidFill>
              <a:srgbClr val="ECE7F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265919" y="6426600"/>
            <a:ext cx="26564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E4E95"/>
              </a:buClr>
              <a:buSzPts val="2500"/>
            </a:pPr>
            <a:r>
              <a:rPr lang="ru-RU" sz="1100" i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Источник: Росстат, АО «ДОМ.РФ»</a:t>
            </a:r>
            <a:endParaRPr lang="ru-RU" sz="9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824501" y="2401615"/>
            <a:ext cx="613107" cy="3764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79,2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1807557" y="2491253"/>
            <a:ext cx="613107" cy="3764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75,6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2859786" y="2401615"/>
            <a:ext cx="613107" cy="3764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3807511" y="2388552"/>
            <a:ext cx="613107" cy="3764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82,2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4799822" y="3037340"/>
            <a:ext cx="613107" cy="3764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62,6</a:t>
            </a:r>
          </a:p>
        </p:txBody>
      </p:sp>
    </p:spTree>
    <p:extLst>
      <p:ext uri="{BB962C8B-B14F-4D97-AF65-F5344CB8AC3E}">
        <p14:creationId xmlns:p14="http://schemas.microsoft.com/office/powerpoint/2010/main" val="189815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0954935"/>
              </p:ext>
            </p:extLst>
          </p:nvPr>
        </p:nvGraphicFramePr>
        <p:xfrm>
          <a:off x="1936884" y="3164836"/>
          <a:ext cx="10183398" cy="289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4">
            <a:alphaModFix/>
          </a:blip>
          <a:srcRect t="87312" r="34486"/>
          <a:stretch/>
        </p:blipFill>
        <p:spPr>
          <a:xfrm>
            <a:off x="522305" y="307388"/>
            <a:ext cx="11394913" cy="8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454551" y="458701"/>
            <a:ext cx="11128680" cy="69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Динамика цен на жилье в 2020 году, 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b="1" i="1" u="none" strike="noStrike" cap="none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(и факторы влияния)</a:t>
            </a:r>
            <a:endParaRPr sz="105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Прямоугольник 28"/>
          <p:cNvSpPr/>
          <p:nvPr/>
        </p:nvSpPr>
        <p:spPr>
          <a:xfrm>
            <a:off x="2582159" y="5965428"/>
            <a:ext cx="627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08780" y="5965428"/>
            <a:ext cx="627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64578" y="5978701"/>
            <a:ext cx="627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68355" y="5978701"/>
            <a:ext cx="627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26422" y="5978701"/>
            <a:ext cx="627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</a:t>
            </a:r>
          </a:p>
        </p:txBody>
      </p:sp>
      <p:sp>
        <p:nvSpPr>
          <p:cNvPr id="10" name="Выноска 2 9"/>
          <p:cNvSpPr/>
          <p:nvPr/>
        </p:nvSpPr>
        <p:spPr>
          <a:xfrm>
            <a:off x="466356" y="2340222"/>
            <a:ext cx="1902758" cy="875441"/>
          </a:xfrm>
          <a:prstGeom prst="borderCallout2">
            <a:avLst>
              <a:gd name="adj1" fmla="val 32013"/>
              <a:gd name="adj2" fmla="val 99985"/>
              <a:gd name="adj3" fmla="val 32013"/>
              <a:gd name="adj4" fmla="val 115298"/>
              <a:gd name="adj5" fmla="val 252807"/>
              <a:gd name="adj6" fmla="val 2716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отрасли на проектное финансирование</a:t>
            </a:r>
          </a:p>
        </p:txBody>
      </p:sp>
      <p:sp>
        <p:nvSpPr>
          <p:cNvPr id="35" name="Выноска 2 34"/>
          <p:cNvSpPr/>
          <p:nvPr/>
        </p:nvSpPr>
        <p:spPr>
          <a:xfrm>
            <a:off x="5082805" y="2127279"/>
            <a:ext cx="1660452" cy="875441"/>
          </a:xfrm>
          <a:prstGeom prst="borderCallout2">
            <a:avLst>
              <a:gd name="adj1" fmla="val 32013"/>
              <a:gd name="adj2" fmla="val 99985"/>
              <a:gd name="adj3" fmla="val 32013"/>
              <a:gd name="adj4" fmla="val 115298"/>
              <a:gd name="adj5" fmla="val 288110"/>
              <a:gd name="adj6" fmla="val 154928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Введение ограничительных мер (пандемия)</a:t>
            </a:r>
          </a:p>
        </p:txBody>
      </p:sp>
      <p:sp>
        <p:nvSpPr>
          <p:cNvPr id="36" name="Выноска 2 35"/>
          <p:cNvSpPr/>
          <p:nvPr/>
        </p:nvSpPr>
        <p:spPr>
          <a:xfrm>
            <a:off x="6060515" y="1304541"/>
            <a:ext cx="877122" cy="724128"/>
          </a:xfrm>
          <a:prstGeom prst="borderCallout2">
            <a:avLst>
              <a:gd name="adj1" fmla="val 32013"/>
              <a:gd name="adj2" fmla="val 99985"/>
              <a:gd name="adj3" fmla="val 32013"/>
              <a:gd name="adj4" fmla="val 115298"/>
              <a:gd name="adj5" fmla="val 462672"/>
              <a:gd name="adj6" fmla="val 189011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Падение курса рубля</a:t>
            </a:r>
          </a:p>
        </p:txBody>
      </p:sp>
      <p:sp>
        <p:nvSpPr>
          <p:cNvPr id="37" name="Выноска 2 36"/>
          <p:cNvSpPr/>
          <p:nvPr/>
        </p:nvSpPr>
        <p:spPr>
          <a:xfrm>
            <a:off x="8303613" y="1304541"/>
            <a:ext cx="877122" cy="724128"/>
          </a:xfrm>
          <a:prstGeom prst="borderCallout2">
            <a:avLst>
              <a:gd name="adj1" fmla="val 32013"/>
              <a:gd name="adj2" fmla="val 99985"/>
              <a:gd name="adj3" fmla="val 32013"/>
              <a:gd name="adj4" fmla="val 115298"/>
              <a:gd name="adj5" fmla="val 396528"/>
              <a:gd name="adj6" fmla="val 29616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Падение курса рубля</a:t>
            </a:r>
          </a:p>
        </p:txBody>
      </p:sp>
      <p:sp>
        <p:nvSpPr>
          <p:cNvPr id="38" name="Выноска 2 37"/>
          <p:cNvSpPr/>
          <p:nvPr/>
        </p:nvSpPr>
        <p:spPr>
          <a:xfrm>
            <a:off x="7380947" y="2081349"/>
            <a:ext cx="1256817" cy="823277"/>
          </a:xfrm>
          <a:prstGeom prst="borderCallout2">
            <a:avLst>
              <a:gd name="adj1" fmla="val 104406"/>
              <a:gd name="adj2" fmla="val 48359"/>
              <a:gd name="adj3" fmla="val 281652"/>
              <a:gd name="adj4" fmla="val 123587"/>
              <a:gd name="adj5" fmla="val 282340"/>
              <a:gd name="adj6" fmla="val 54364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цен на ресурсы (материалы и кадры)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84350" y="5749262"/>
            <a:ext cx="1506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 млн.м2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211106" y="5749262"/>
            <a:ext cx="1506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млн.м2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718091" y="5749261"/>
            <a:ext cx="1506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 млн.м2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900" y="6768898"/>
            <a:ext cx="41264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E4E95"/>
              </a:buClr>
              <a:buSzPts val="2500"/>
            </a:pPr>
            <a:r>
              <a:rPr lang="ru-RU" sz="1100" i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*Аналитическая записка Банка России от 07.04.2021</a:t>
            </a:r>
            <a:endParaRPr lang="ru-RU" sz="9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Выноска 2 48"/>
          <p:cNvSpPr/>
          <p:nvPr/>
        </p:nvSpPr>
        <p:spPr>
          <a:xfrm>
            <a:off x="9913144" y="2124256"/>
            <a:ext cx="1883164" cy="576261"/>
          </a:xfrm>
          <a:prstGeom prst="borderCallout2">
            <a:avLst>
              <a:gd name="adj1" fmla="val 47440"/>
              <a:gd name="adj2" fmla="val -1524"/>
              <a:gd name="adj3" fmla="val 381909"/>
              <a:gd name="adj4" fmla="val -84758"/>
              <a:gd name="adj5" fmla="val 383119"/>
              <a:gd name="adj6" fmla="val -108619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ключевой ставки ЦБ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6% до 4,25%</a:t>
            </a:r>
          </a:p>
        </p:txBody>
      </p:sp>
      <p:sp>
        <p:nvSpPr>
          <p:cNvPr id="51" name="Выноска 2 50"/>
          <p:cNvSpPr/>
          <p:nvPr/>
        </p:nvSpPr>
        <p:spPr>
          <a:xfrm>
            <a:off x="9646667" y="1356656"/>
            <a:ext cx="1466936" cy="576261"/>
          </a:xfrm>
          <a:prstGeom prst="borderCallout2">
            <a:avLst>
              <a:gd name="adj1" fmla="val 47440"/>
              <a:gd name="adj2" fmla="val -1524"/>
              <a:gd name="adj3" fmla="val 47440"/>
              <a:gd name="adj4" fmla="val -7639"/>
              <a:gd name="adj5" fmla="val 562321"/>
              <a:gd name="adj6" fmla="val -121646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Льготная ипотека 6,5%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104850" y="6731148"/>
            <a:ext cx="1202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859A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Росстат</a:t>
            </a:r>
          </a:p>
        </p:txBody>
      </p:sp>
      <p:sp>
        <p:nvSpPr>
          <p:cNvPr id="40" name="Выноска 2 39"/>
          <p:cNvSpPr/>
          <p:nvPr/>
        </p:nvSpPr>
        <p:spPr>
          <a:xfrm>
            <a:off x="1709914" y="1350767"/>
            <a:ext cx="1902758" cy="875441"/>
          </a:xfrm>
          <a:prstGeom prst="borderCallout2">
            <a:avLst>
              <a:gd name="adj1" fmla="val 32013"/>
              <a:gd name="adj2" fmla="val 99985"/>
              <a:gd name="adj3" fmla="val 33047"/>
              <a:gd name="adj4" fmla="val 108637"/>
              <a:gd name="adj5" fmla="val 357143"/>
              <a:gd name="adj6" fmla="val 261517"/>
            </a:avLst>
          </a:prstGeom>
          <a:solidFill>
            <a:srgbClr val="ECE7F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Запрет на работу </a:t>
            </a:r>
            <a:b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старым правилам</a:t>
            </a:r>
          </a:p>
        </p:txBody>
      </p:sp>
      <p:sp>
        <p:nvSpPr>
          <p:cNvPr id="41" name="Выноска 2 9">
            <a:extLst>
              <a:ext uri="{FF2B5EF4-FFF2-40B4-BE49-F238E27FC236}">
                <a16:creationId xmlns:a16="http://schemas.microsoft.com/office/drawing/2014/main" id="{197E17C7-85D3-46EE-90ED-8D54BECAAC96}"/>
              </a:ext>
            </a:extLst>
          </p:cNvPr>
          <p:cNvSpPr/>
          <p:nvPr/>
        </p:nvSpPr>
        <p:spPr>
          <a:xfrm>
            <a:off x="196367" y="3481590"/>
            <a:ext cx="1591514" cy="694528"/>
          </a:xfrm>
          <a:prstGeom prst="borderCallout2">
            <a:avLst>
              <a:gd name="adj1" fmla="val 32013"/>
              <a:gd name="adj2" fmla="val 99985"/>
              <a:gd name="adj3" fmla="val 32013"/>
              <a:gd name="adj4" fmla="val 115298"/>
              <a:gd name="adj5" fmla="val 173842"/>
              <a:gd name="adj6" fmla="val 32793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Первые проекты с применением эскроу</a:t>
            </a:r>
          </a:p>
        </p:txBody>
      </p:sp>
    </p:spTree>
    <p:extLst>
      <p:ext uri="{BB962C8B-B14F-4D97-AF65-F5344CB8AC3E}">
        <p14:creationId xmlns:p14="http://schemas.microsoft.com/office/powerpoint/2010/main" val="411879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22305" y="307388"/>
            <a:ext cx="11394913" cy="8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454551" y="301513"/>
            <a:ext cx="11128680" cy="47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Текущие показатели проектного финансирования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738803" y="6118743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>
            <a:off x="5719482" y="1266479"/>
            <a:ext cx="0" cy="4887980"/>
          </a:xfrm>
          <a:prstGeom prst="line">
            <a:avLst/>
          </a:prstGeom>
          <a:ln>
            <a:solidFill>
              <a:srgbClr val="ECE7F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94052609"/>
              </p:ext>
            </p:extLst>
          </p:nvPr>
        </p:nvGraphicFramePr>
        <p:xfrm>
          <a:off x="280856" y="1352889"/>
          <a:ext cx="5398534" cy="480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67ABFF81-808D-4F76-8683-14CEC9D5F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12543"/>
              </p:ext>
            </p:extLst>
          </p:nvPr>
        </p:nvGraphicFramePr>
        <p:xfrm>
          <a:off x="5719481" y="1317173"/>
          <a:ext cx="6187645" cy="535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003069" y="6449547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E4E95"/>
              </a:buClr>
              <a:buSzPts val="2500"/>
            </a:pPr>
            <a:r>
              <a:rPr lang="ru-RU" sz="1100" i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Источник: АО «ДОМ.РФ»</a:t>
            </a:r>
            <a:endParaRPr lang="ru-RU" sz="9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6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22305" y="307388"/>
            <a:ext cx="11394913" cy="8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454551" y="301513"/>
            <a:ext cx="11128680" cy="86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Проникновение проектного финансирования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4E95"/>
              </a:buClr>
              <a:buSzPts val="2500"/>
              <a:buFont typeface="Verdana"/>
              <a:buNone/>
            </a:pPr>
            <a:r>
              <a:rPr lang="ru-RU" sz="2500" b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в субъектах Российской Федерации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40373" y="6457615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00" y="6471005"/>
            <a:ext cx="3238186" cy="2006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20771404"/>
              </p:ext>
            </p:extLst>
          </p:nvPr>
        </p:nvGraphicFramePr>
        <p:xfrm>
          <a:off x="253511" y="1226131"/>
          <a:ext cx="7877112" cy="525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192067" y="6494717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E4E95"/>
              </a:buClr>
              <a:buSzPts val="2500"/>
            </a:pPr>
            <a:r>
              <a:rPr lang="ru-RU" sz="1100" i="1" dirty="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rPr>
              <a:t>Источник: АО «ДОМ.РФ»</a:t>
            </a:r>
            <a:endParaRPr lang="ru-RU" sz="900" i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gc3b5b06021_5_836"/>
          <p:cNvGrpSpPr/>
          <p:nvPr/>
        </p:nvGrpSpPr>
        <p:grpSpPr>
          <a:xfrm>
            <a:off x="10976230" y="6392032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02405"/>
              </p:ext>
            </p:extLst>
          </p:nvPr>
        </p:nvGraphicFramePr>
        <p:xfrm>
          <a:off x="6624697" y="1565190"/>
          <a:ext cx="5279708" cy="365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Субъект Российской Федерации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Строится</a:t>
                      </a:r>
                      <a:r>
                        <a:rPr lang="ru-RU" sz="12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всего, тыс.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кв.м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Использование счетов </a:t>
                      </a:r>
                      <a:r>
                        <a:rPr lang="ru-RU" sz="1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эскроу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старым правилам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Ненецкий АО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Мурманская область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Чеченская Республика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 Тыва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Чукотский АО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Камчатский край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Еврейская АО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67422" marR="6742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7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c3b5b06021_5_836" descr="Picture 10"/>
          <p:cNvPicPr preferRelativeResize="0"/>
          <p:nvPr/>
        </p:nvPicPr>
        <p:blipFill rotWithShape="1">
          <a:blip r:embed="rId3">
            <a:alphaModFix/>
          </a:blip>
          <a:srcRect t="87312" r="34486"/>
          <a:stretch/>
        </p:blipFill>
        <p:spPr>
          <a:xfrm>
            <a:off x="587375" y="115496"/>
            <a:ext cx="11394913" cy="4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c3b5b06021_5_836"/>
          <p:cNvSpPr txBox="1"/>
          <p:nvPr/>
        </p:nvSpPr>
        <p:spPr>
          <a:xfrm>
            <a:off x="519621" y="112908"/>
            <a:ext cx="11128680" cy="40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725" tIns="46725" rIns="46725" bIns="46725" anchor="t" anchorCtr="0">
            <a:spAutoFit/>
          </a:bodyPr>
          <a:lstStyle/>
          <a:p>
            <a:pPr lvl="0">
              <a:buClr>
                <a:srgbClr val="3E4E95"/>
              </a:buClr>
              <a:buSzPts val="2500"/>
            </a:pPr>
            <a:r>
              <a:rPr lang="ru-RU" sz="2000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Совершенствование регулирования проектного финансирования</a:t>
            </a:r>
          </a:p>
        </p:txBody>
      </p:sp>
      <p:sp>
        <p:nvSpPr>
          <p:cNvPr id="228" name="Google Shape;228;gc3b5b06021_5_836"/>
          <p:cNvSpPr txBox="1">
            <a:spLocks noGrp="1"/>
          </p:cNvSpPr>
          <p:nvPr>
            <p:ph type="sldNum" idx="12"/>
          </p:nvPr>
        </p:nvSpPr>
        <p:spPr>
          <a:xfrm>
            <a:off x="711344" y="6741022"/>
            <a:ext cx="306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51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9" name="Google Shape;229;gc3b5b06021_5_8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171" y="6754412"/>
            <a:ext cx="3238186" cy="200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c3b5b06021_5_836"/>
          <p:cNvGrpSpPr/>
          <p:nvPr/>
        </p:nvGrpSpPr>
        <p:grpSpPr>
          <a:xfrm>
            <a:off x="10982031" y="6379883"/>
            <a:ext cx="1202399" cy="559260"/>
            <a:chOff x="10738803" y="6118743"/>
            <a:chExt cx="1202399" cy="559260"/>
          </a:xfrm>
        </p:grpSpPr>
        <p:sp>
          <p:nvSpPr>
            <p:cNvPr id="231" name="Google Shape;231;gc3b5b06021_5_83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gc3b5b06021_5_83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gc3b5b06021_5_83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" name="Google Shape;234;gc3b5b06021_5_83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" name="Google Shape;235;gc3b5b06021_5_836"/>
            <p:cNvSpPr/>
            <p:nvPr/>
          </p:nvSpPr>
          <p:spPr>
            <a:xfrm>
              <a:off x="11291058" y="6256756"/>
              <a:ext cx="375920" cy="167639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gc3b5b06021_5_83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gc3b5b06021_5_836"/>
            <p:cNvSpPr/>
            <p:nvPr/>
          </p:nvSpPr>
          <p:spPr>
            <a:xfrm>
              <a:off x="10738803" y="6487007"/>
              <a:ext cx="147954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38" name="Google Shape;238;gc3b5b06021_5_8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c3b5b06021_5_83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c3b5b06021_5_83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241" name="Google Shape;241;gc3b5b06021_5_8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c3b5b06021_5_83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gc3b5b06021_5_8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14313" y="623547"/>
            <a:ext cx="11825223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Корректировка Положения Банка России 590-П:</a:t>
            </a:r>
          </a:p>
          <a:p>
            <a:pPr marL="457200" indent="7200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размера собственного участия застройщиков до 5 %;</a:t>
            </a:r>
          </a:p>
          <a:p>
            <a:pPr marL="457200" indent="7200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исключение требования о 100% оплате земельных участков, платы за изменение ВРИ и снятие запрета на строительство;</a:t>
            </a:r>
          </a:p>
          <a:p>
            <a:pPr marL="457200" indent="7200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размера резерва на непредвиденные расходы до 3%;</a:t>
            </a:r>
          </a:p>
          <a:p>
            <a:pPr marL="457200" indent="7200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отмену требований о размерах и сроках гарантийных удержаний в договоре с банком;</a:t>
            </a:r>
          </a:p>
          <a:p>
            <a:pPr marL="457200" indent="7200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установление необходимого размера страхования СМР исходя из стоимости строительства, а не из суммы кредитного лимита.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0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Стандартизация кредитного продукта:</a:t>
            </a:r>
          </a:p>
          <a:p>
            <a:pPr marL="457200" lvl="3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унификация процедуры предоставления ПФ финансирования, установление предельных сроков рассмотрения заявок;</a:t>
            </a:r>
          </a:p>
          <a:p>
            <a:pPr marL="457200" lvl="2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филиальной сети банков, рассматривающих заявки на получение ПФ;</a:t>
            </a:r>
          </a:p>
          <a:p>
            <a:pPr marL="457200" lvl="2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онлайн - сервисов, применение единого программного комплекса для получения ПФ в электронном виде.</a:t>
            </a:r>
          </a:p>
          <a:p>
            <a:pPr marL="457200" lvl="0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стоимости ПФ:</a:t>
            </a:r>
          </a:p>
          <a:p>
            <a:pPr marL="457200" lvl="0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исключение всех избыточных банковских комиссий и иных платежей, оптимизация расходов застройщиков по обязательному перечню таких комиссий;</a:t>
            </a:r>
          </a:p>
          <a:p>
            <a:pPr marL="457200" lvl="0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строительного аудита в целях подтверждения опыта генерального подрядчика и сметной стоимости строительства силами самих банков.</a:t>
            </a:r>
          </a:p>
          <a:p>
            <a:pPr marL="457200" lvl="0" indent="-4572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Досрочное раскрытие счетов </a:t>
            </a:r>
            <a:r>
              <a:rPr lang="ru-RU" sz="1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эскроу</a:t>
            </a: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lvl="0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поэтапного раскрытия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эскроу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0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риск-ориентированное раскрытие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эскроу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(полное)</a:t>
            </a:r>
          </a:p>
          <a:p>
            <a:pPr marL="457200" lvl="0" indent="72000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риск-ориентированное раскрытие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эскроу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(пропорциональное).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8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2385" y="344275"/>
            <a:ext cx="11003797" cy="85448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"/>
          <p:cNvSpPr txBox="1">
            <a:spLocks noGrp="1"/>
          </p:cNvSpPr>
          <p:nvPr>
            <p:ph type="title"/>
          </p:nvPr>
        </p:nvSpPr>
        <p:spPr>
          <a:xfrm>
            <a:off x="1242716" y="1558715"/>
            <a:ext cx="4961234" cy="70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18" rIns="0" bIns="0" anchor="ctr" anchorCtr="0">
            <a:spAutoFit/>
          </a:bodyPr>
          <a:lstStyle/>
          <a:p>
            <a:pPr algn="ctr"/>
            <a:r>
              <a:rPr lang="ru-RU" sz="1628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Текущие объемы строительства в Красноярском крае, тыс.м2  </a:t>
            </a:r>
            <a:br>
              <a:rPr lang="ru-RU" sz="1628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28" dirty="0">
                <a:solidFill>
                  <a:srgbClr val="485A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Соотношение по годам (на октябрь)</a:t>
            </a:r>
          </a:p>
        </p:txBody>
      </p:sp>
      <p:pic>
        <p:nvPicPr>
          <p:cNvPr id="291" name="Google Shape;29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92" y="6429277"/>
            <a:ext cx="3192082" cy="19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6"/>
          <p:cNvGrpSpPr/>
          <p:nvPr/>
        </p:nvGrpSpPr>
        <p:grpSpPr>
          <a:xfrm>
            <a:off x="10654132" y="6231072"/>
            <a:ext cx="1185279" cy="551298"/>
            <a:chOff x="10738803" y="6118743"/>
            <a:chExt cx="1202399" cy="559260"/>
          </a:xfrm>
        </p:grpSpPr>
        <p:sp>
          <p:nvSpPr>
            <p:cNvPr id="293" name="Google Shape;293;p6"/>
            <p:cNvSpPr/>
            <p:nvPr/>
          </p:nvSpPr>
          <p:spPr>
            <a:xfrm>
              <a:off x="10846070" y="6118743"/>
              <a:ext cx="574040" cy="305435"/>
            </a:xfrm>
            <a:custGeom>
              <a:avLst/>
              <a:gdLst/>
              <a:ahLst/>
              <a:cxnLst/>
              <a:rect l="l" t="t" r="r" b="b"/>
              <a:pathLst>
                <a:path w="574040" h="305435" extrusionOk="0">
                  <a:moveTo>
                    <a:pt x="492328" y="0"/>
                  </a:moveTo>
                  <a:lnTo>
                    <a:pt x="0" y="305409"/>
                  </a:lnTo>
                  <a:lnTo>
                    <a:pt x="444995" y="305409"/>
                  </a:lnTo>
                  <a:lnTo>
                    <a:pt x="162648" y="305409"/>
                  </a:lnTo>
                  <a:lnTo>
                    <a:pt x="573646" y="50444"/>
                  </a:lnTo>
                  <a:lnTo>
                    <a:pt x="49232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1008717" y="6169179"/>
              <a:ext cx="451484" cy="255270"/>
            </a:xfrm>
            <a:custGeom>
              <a:avLst/>
              <a:gdLst/>
              <a:ahLst/>
              <a:cxnLst/>
              <a:rect l="l" t="t" r="r" b="b"/>
              <a:pathLst>
                <a:path w="451484" h="255270" extrusionOk="0">
                  <a:moveTo>
                    <a:pt x="410997" y="0"/>
                  </a:moveTo>
                  <a:lnTo>
                    <a:pt x="0" y="254965"/>
                  </a:lnTo>
                  <a:lnTo>
                    <a:pt x="282346" y="254965"/>
                  </a:lnTo>
                  <a:lnTo>
                    <a:pt x="80771" y="254965"/>
                  </a:lnTo>
                  <a:lnTo>
                    <a:pt x="451383" y="25057"/>
                  </a:lnTo>
                  <a:lnTo>
                    <a:pt x="410997" y="0"/>
                  </a:lnTo>
                  <a:close/>
                </a:path>
              </a:pathLst>
            </a:custGeom>
            <a:solidFill>
              <a:srgbClr val="D3D8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11089489" y="6194237"/>
              <a:ext cx="455295" cy="230504"/>
            </a:xfrm>
            <a:custGeom>
              <a:avLst/>
              <a:gdLst/>
              <a:ahLst/>
              <a:cxnLst/>
              <a:rect l="l" t="t" r="r" b="b"/>
              <a:pathLst>
                <a:path w="455295" h="230504" extrusionOk="0">
                  <a:moveTo>
                    <a:pt x="370611" y="0"/>
                  </a:moveTo>
                  <a:lnTo>
                    <a:pt x="0" y="229908"/>
                  </a:lnTo>
                  <a:lnTo>
                    <a:pt x="201574" y="229908"/>
                  </a:lnTo>
                  <a:lnTo>
                    <a:pt x="168567" y="229908"/>
                  </a:lnTo>
                  <a:lnTo>
                    <a:pt x="454901" y="52285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BEBA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11258047" y="6246521"/>
              <a:ext cx="302895" cy="177800"/>
            </a:xfrm>
            <a:custGeom>
              <a:avLst/>
              <a:gdLst/>
              <a:ahLst/>
              <a:cxnLst/>
              <a:rect l="l" t="t" r="r" b="b"/>
              <a:pathLst>
                <a:path w="302895" h="177800" extrusionOk="0">
                  <a:moveTo>
                    <a:pt x="286334" y="0"/>
                  </a:moveTo>
                  <a:lnTo>
                    <a:pt x="0" y="177622"/>
                  </a:lnTo>
                  <a:lnTo>
                    <a:pt x="33007" y="177622"/>
                  </a:lnTo>
                  <a:lnTo>
                    <a:pt x="302844" y="10236"/>
                  </a:lnTo>
                  <a:lnTo>
                    <a:pt x="286334" y="0"/>
                  </a:lnTo>
                  <a:close/>
                </a:path>
              </a:pathLst>
            </a:custGeom>
            <a:solidFill>
              <a:srgbClr val="7D7FB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11291058" y="6256756"/>
              <a:ext cx="375920" cy="167640"/>
            </a:xfrm>
            <a:custGeom>
              <a:avLst/>
              <a:gdLst/>
              <a:ahLst/>
              <a:cxnLst/>
              <a:rect l="l" t="t" r="r" b="b"/>
              <a:pathLst>
                <a:path w="375920" h="167639" extrusionOk="0">
                  <a:moveTo>
                    <a:pt x="269824" y="0"/>
                  </a:moveTo>
                  <a:lnTo>
                    <a:pt x="0" y="167386"/>
                  </a:lnTo>
                  <a:lnTo>
                    <a:pt x="211582" y="167386"/>
                  </a:lnTo>
                  <a:lnTo>
                    <a:pt x="375615" y="65633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4859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1502632" y="6322390"/>
              <a:ext cx="404495" cy="134620"/>
            </a:xfrm>
            <a:custGeom>
              <a:avLst/>
              <a:gdLst/>
              <a:ahLst/>
              <a:cxnLst/>
              <a:rect l="l" t="t" r="r" b="b"/>
              <a:pathLst>
                <a:path w="404495" h="134620" extrusionOk="0">
                  <a:moveTo>
                    <a:pt x="328066" y="101752"/>
                  </a:moveTo>
                  <a:lnTo>
                    <a:pt x="164033" y="0"/>
                  </a:lnTo>
                  <a:lnTo>
                    <a:pt x="0" y="101752"/>
                  </a:lnTo>
                  <a:lnTo>
                    <a:pt x="328066" y="101752"/>
                  </a:lnTo>
                  <a:close/>
                </a:path>
                <a:path w="404495" h="134620" extrusionOk="0">
                  <a:moveTo>
                    <a:pt x="404418" y="101752"/>
                  </a:moveTo>
                  <a:lnTo>
                    <a:pt x="328079" y="101752"/>
                  </a:lnTo>
                  <a:lnTo>
                    <a:pt x="328079" y="134073"/>
                  </a:lnTo>
                  <a:lnTo>
                    <a:pt x="404418" y="134073"/>
                  </a:lnTo>
                  <a:lnTo>
                    <a:pt x="404418" y="101752"/>
                  </a:lnTo>
                  <a:close/>
                </a:path>
              </a:pathLst>
            </a:custGeom>
            <a:solidFill>
              <a:srgbClr val="DE202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10738803" y="6487007"/>
              <a:ext cx="147955" cy="186690"/>
            </a:xfrm>
            <a:custGeom>
              <a:avLst/>
              <a:gdLst/>
              <a:ahLst/>
              <a:cxnLst/>
              <a:rect l="l" t="t" r="r" b="b"/>
              <a:pathLst>
                <a:path w="147954" h="186690" extrusionOk="0">
                  <a:moveTo>
                    <a:pt x="147523" y="0"/>
                  </a:moveTo>
                  <a:lnTo>
                    <a:pt x="106692" y="0"/>
                  </a:lnTo>
                  <a:lnTo>
                    <a:pt x="106692" y="64770"/>
                  </a:lnTo>
                  <a:lnTo>
                    <a:pt x="40830" y="64770"/>
                  </a:lnTo>
                  <a:lnTo>
                    <a:pt x="40830" y="0"/>
                  </a:lnTo>
                  <a:lnTo>
                    <a:pt x="0" y="0"/>
                  </a:lnTo>
                  <a:lnTo>
                    <a:pt x="0" y="64770"/>
                  </a:lnTo>
                  <a:lnTo>
                    <a:pt x="0" y="101600"/>
                  </a:lnTo>
                  <a:lnTo>
                    <a:pt x="0" y="186690"/>
                  </a:lnTo>
                  <a:lnTo>
                    <a:pt x="40830" y="186690"/>
                  </a:lnTo>
                  <a:lnTo>
                    <a:pt x="40830" y="101600"/>
                  </a:lnTo>
                  <a:lnTo>
                    <a:pt x="106692" y="101600"/>
                  </a:lnTo>
                  <a:lnTo>
                    <a:pt x="106692" y="186690"/>
                  </a:lnTo>
                  <a:lnTo>
                    <a:pt x="147523" y="186690"/>
                  </a:lnTo>
                  <a:lnTo>
                    <a:pt x="147523" y="101600"/>
                  </a:lnTo>
                  <a:lnTo>
                    <a:pt x="147523" y="64770"/>
                  </a:lnTo>
                  <a:lnTo>
                    <a:pt x="147523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pic>
          <p:nvPicPr>
            <p:cNvPr id="300" name="Google Shape;300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19763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03432" y="6483038"/>
              <a:ext cx="150964" cy="194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6"/>
            <p:cNvSpPr/>
            <p:nvPr/>
          </p:nvSpPr>
          <p:spPr>
            <a:xfrm>
              <a:off x="11273536" y="6487007"/>
              <a:ext cx="140970" cy="186690"/>
            </a:xfrm>
            <a:custGeom>
              <a:avLst/>
              <a:gdLst/>
              <a:ahLst/>
              <a:cxnLst/>
              <a:rect l="l" t="t" r="r" b="b"/>
              <a:pathLst>
                <a:path w="140970" h="186690" extrusionOk="0">
                  <a:moveTo>
                    <a:pt x="140957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50330" y="36830"/>
                  </a:lnTo>
                  <a:lnTo>
                    <a:pt x="50330" y="186690"/>
                  </a:lnTo>
                  <a:lnTo>
                    <a:pt x="91160" y="186690"/>
                  </a:lnTo>
                  <a:lnTo>
                    <a:pt x="91160" y="36830"/>
                  </a:lnTo>
                  <a:lnTo>
                    <a:pt x="140957" y="36830"/>
                  </a:lnTo>
                  <a:lnTo>
                    <a:pt x="140957" y="0"/>
                  </a:lnTo>
                  <a:close/>
                </a:path>
              </a:pathLst>
            </a:custGeom>
            <a:solidFill>
              <a:srgbClr val="4954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380"/>
            </a:p>
          </p:txBody>
        </p:sp>
        <p:pic>
          <p:nvPicPr>
            <p:cNvPr id="303" name="Google Shape;303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612956" y="6483046"/>
              <a:ext cx="152793" cy="194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796308" y="6486997"/>
              <a:ext cx="144894" cy="187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443100" y="6487039"/>
              <a:ext cx="140131" cy="187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23;p4">
            <a:extLst>
              <a:ext uri="{FF2B5EF4-FFF2-40B4-BE49-F238E27FC236}">
                <a16:creationId xmlns:a16="http://schemas.microsoft.com/office/drawing/2014/main" id="{C123A8C6-7F02-4F87-8641-4D063703208A}"/>
              </a:ext>
            </a:extLst>
          </p:cNvPr>
          <p:cNvSpPr txBox="1"/>
          <p:nvPr/>
        </p:nvSpPr>
        <p:spPr>
          <a:xfrm>
            <a:off x="478591" y="6411392"/>
            <a:ext cx="413149" cy="31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44" tIns="46509" rIns="93044" bIns="46509" anchor="t" anchorCtr="0">
            <a:spAutoFit/>
          </a:bodyPr>
          <a:lstStyle/>
          <a:p>
            <a:r>
              <a:rPr lang="ru-RU" sz="1425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sz="14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63367" y="2440010"/>
            <a:ext cx="1456744" cy="463686"/>
          </a:xfrm>
          <a:prstGeom prst="wedgeRectCallout">
            <a:avLst>
              <a:gd name="adj1" fmla="val 41453"/>
              <a:gd name="adj2" fmla="val -1483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21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учета ИЖС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691" y="6627077"/>
            <a:ext cx="3289113" cy="285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21" i="1" dirty="0">
                <a:solidFill>
                  <a:srgbClr val="485A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Источник: АО «ДОМ.РФ»</a:t>
            </a:r>
          </a:p>
        </p:txBody>
      </p:sp>
      <p:sp>
        <p:nvSpPr>
          <p:cNvPr id="28" name="Google Shape;290;p6">
            <a:extLst>
              <a:ext uri="{FF2B5EF4-FFF2-40B4-BE49-F238E27FC236}">
                <a16:creationId xmlns:a16="http://schemas.microsoft.com/office/drawing/2014/main" id="{234B6E7C-F4DF-43B9-830A-575F60FF69B2}"/>
              </a:ext>
            </a:extLst>
          </p:cNvPr>
          <p:cNvSpPr txBox="1">
            <a:spLocks/>
          </p:cNvSpPr>
          <p:nvPr/>
        </p:nvSpPr>
        <p:spPr>
          <a:xfrm>
            <a:off x="1012385" y="445682"/>
            <a:ext cx="10630775" cy="62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18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174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Объемы жилищного строительства</a:t>
            </a:r>
          </a:p>
          <a:p>
            <a:r>
              <a:rPr lang="ru-RU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примере некоторых субъектов РФ</a:t>
            </a:r>
            <a:endParaRPr lang="ru-RU" sz="2200" dirty="0">
              <a:solidFill>
                <a:srgbClr val="485A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751246250"/>
              </p:ext>
            </p:extLst>
          </p:nvPr>
        </p:nvGraphicFramePr>
        <p:xfrm>
          <a:off x="1620111" y="2338836"/>
          <a:ext cx="4404805" cy="386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" name="Google Shape;290;p6"/>
          <p:cNvSpPr txBox="1">
            <a:spLocks/>
          </p:cNvSpPr>
          <p:nvPr/>
        </p:nvSpPr>
        <p:spPr>
          <a:xfrm>
            <a:off x="6854240" y="1558715"/>
            <a:ext cx="4961234" cy="70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18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1743" b="1" i="0" u="none" strike="noStrike" cap="none">
                <a:solidFill>
                  <a:srgbClr val="4561A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ru-RU" sz="1628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Текущие объемы строительства в Брянской области, тыс.м2  </a:t>
            </a:r>
            <a:br>
              <a:rPr lang="ru-RU" sz="1628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28" dirty="0">
                <a:solidFill>
                  <a:srgbClr val="485A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Соотношение по годам (на октябрь)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270480036"/>
              </p:ext>
            </p:extLst>
          </p:nvPr>
        </p:nvGraphicFramePr>
        <p:xfrm>
          <a:off x="6894979" y="2400421"/>
          <a:ext cx="4404805" cy="386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61493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4" descr="Picture 24"/>
          <p:cNvPicPr>
            <a:picLocks noChangeAspect="1"/>
          </p:cNvPicPr>
          <p:nvPr/>
        </p:nvPicPr>
        <p:blipFill>
          <a:blip r:embed="rId2">
            <a:alphaModFix amt="50000"/>
          </a:blip>
          <a:srcRect l="12125" t="45392" r="42567"/>
          <a:stretch>
            <a:fillRect/>
          </a:stretch>
        </p:blipFill>
        <p:spPr>
          <a:xfrm>
            <a:off x="0" y="50403"/>
            <a:ext cx="12414609" cy="595828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605765" y="6529936"/>
            <a:ext cx="188684" cy="2352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16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181" name="Group 34"/>
          <p:cNvGrpSpPr/>
          <p:nvPr/>
        </p:nvGrpSpPr>
        <p:grpSpPr>
          <a:xfrm>
            <a:off x="942785" y="6173883"/>
            <a:ext cx="11156996" cy="554679"/>
            <a:chOff x="0" y="0"/>
            <a:chExt cx="10962861" cy="545025"/>
          </a:xfrm>
        </p:grpSpPr>
        <p:pic>
          <p:nvPicPr>
            <p:cNvPr id="177" name="Picture 35" descr="Picture 3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Picture 39" descr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Picture 46" descr="Picture 46"/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707638" y="198117"/>
            <a:ext cx="11359370" cy="81628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10"/>
          <p:cNvSpPr txBox="1"/>
          <p:nvPr/>
        </p:nvSpPr>
        <p:spPr>
          <a:xfrm>
            <a:off x="707637" y="165033"/>
            <a:ext cx="10447153" cy="880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529" rIns="46529">
            <a:spAutoFit/>
          </a:bodyPr>
          <a:lstStyle>
            <a:lvl1pPr algn="ctr"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l"/>
            <a:r>
              <a:rPr lang="ru-RU" sz="2442" dirty="0">
                <a:solidFill>
                  <a:srgbClr val="C00000"/>
                </a:solidFill>
              </a:rPr>
              <a:t>Программа субсидирования низкомаржинальных проектов жилищного строительства</a:t>
            </a:r>
            <a:endParaRPr sz="2442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7848" y="1200550"/>
            <a:ext cx="10339916" cy="374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11"/>
              </a:spcAft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официальной информации, размещенной на сайте АО «ДОМ.РФ», в период с 1 января по 20 июля 2021 года было одобрено </a:t>
            </a:r>
            <a:r>
              <a:rPr lang="ru-RU" sz="1425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низкомаржинальных проектов жилищного строительства в 9 субъектах РФ</a:t>
            </a: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Алтайский край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Владимирская область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Костромская область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Вологодская область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Оренбургская область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Рязанская область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Саратовская область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Удмуртская Республика</a:t>
            </a:r>
          </a:p>
          <a:p>
            <a:pPr algn="just">
              <a:lnSpc>
                <a:spcPct val="110000"/>
              </a:lnSpc>
              <a:spcAft>
                <a:spcPts val="611"/>
              </a:spcAft>
              <a:buFont typeface="+mj-lt"/>
              <a:buAutoNum type="arabicPeriod"/>
            </a:pPr>
            <a:r>
              <a:rPr lang="ru-RU" sz="1425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Челябинская область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07848" y="5267963"/>
            <a:ext cx="6786133" cy="31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808" indent="-290808" algn="just">
              <a:spcAft>
                <a:spcPts val="611"/>
              </a:spcAft>
              <a:buClr>
                <a:srgbClr val="4859A8"/>
              </a:buClr>
              <a:buFont typeface="Wingdings" panose="05000000000000000000" pitchFamily="2" charset="2"/>
              <a:buChar char="v"/>
            </a:pPr>
            <a:r>
              <a:rPr lang="ru-RU" sz="1425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возмещения на весь срок: 500 </a:t>
            </a:r>
            <a:r>
              <a:rPr lang="ru-RU" sz="1425" i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25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0659" y="5579587"/>
            <a:ext cx="6203950" cy="4056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18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 Правительства Российской Федерации № 2457 «О внесении изменений в постановление Правительства Российской Федерации от 30 апреля 2020 г. № 629»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299" y="1957800"/>
            <a:ext cx="6084888" cy="30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4" descr="Picture 24"/>
          <p:cNvPicPr>
            <a:picLocks noChangeAspect="1"/>
          </p:cNvPicPr>
          <p:nvPr/>
        </p:nvPicPr>
        <p:blipFill>
          <a:blip r:embed="rId2">
            <a:alphaModFix amt="50000"/>
          </a:blip>
          <a:srcRect l="12125" t="45392" r="42567"/>
          <a:stretch>
            <a:fillRect/>
          </a:stretch>
        </p:blipFill>
        <p:spPr>
          <a:xfrm>
            <a:off x="0" y="50403"/>
            <a:ext cx="12414609" cy="595828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 Placeholder 4"/>
          <p:cNvSpPr txBox="1">
            <a:spLocks noGrp="1"/>
          </p:cNvSpPr>
          <p:nvPr>
            <p:ph type="sldNum" sz="quarter" idx="4294967295"/>
          </p:nvPr>
        </p:nvSpPr>
        <p:spPr>
          <a:xfrm>
            <a:off x="605765" y="6529936"/>
            <a:ext cx="188684" cy="23523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16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181" name="Group 34"/>
          <p:cNvGrpSpPr/>
          <p:nvPr/>
        </p:nvGrpSpPr>
        <p:grpSpPr>
          <a:xfrm>
            <a:off x="942785" y="6173883"/>
            <a:ext cx="11156996" cy="554679"/>
            <a:chOff x="0" y="0"/>
            <a:chExt cx="10962861" cy="545025"/>
          </a:xfrm>
        </p:grpSpPr>
        <p:pic>
          <p:nvPicPr>
            <p:cNvPr id="177" name="Picture 35" descr="Picture 3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Picture 39" descr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Picture 46" descr="Picture 46"/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707638" y="198116"/>
            <a:ext cx="11359370" cy="13012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10"/>
          <p:cNvSpPr txBox="1"/>
          <p:nvPr/>
        </p:nvSpPr>
        <p:spPr>
          <a:xfrm>
            <a:off x="707637" y="165033"/>
            <a:ext cx="10447153" cy="1294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529" rIns="46529">
            <a:spAutoFit/>
          </a:bodyPr>
          <a:lstStyle>
            <a:lvl1pPr algn="ctr"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l"/>
            <a:r>
              <a:rPr lang="ru-RU" sz="2400" dirty="0">
                <a:solidFill>
                  <a:srgbClr val="C00000"/>
                </a:solidFill>
              </a:rPr>
              <a:t>Предложения НОСТРОЙ по совершенствованию программы субсидирования низкомаржинальных проектов жилищного строительства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8737" y="1734182"/>
            <a:ext cx="10517172" cy="3611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11"/>
              </a:spcAft>
            </a:pPr>
            <a:r>
              <a:rPr lang="ru-RU" sz="1800" b="1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Внести следующие изменения в постановление</a:t>
            </a:r>
            <a:r>
              <a:rPr lang="ru-RU" sz="18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b="1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Правительства Российской Федерации от 30.04.2020 № 629:</a:t>
            </a:r>
            <a:endParaRPr lang="ru-RU" sz="1800" dirty="0">
              <a:solidFill>
                <a:srgbClr val="4859A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808" indent="-290808" algn="just">
              <a:lnSpc>
                <a:spcPct val="120000"/>
              </a:lnSpc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предельной стоимости проектов жилищного строительства, которые могут участвовать в программе субсидирования;</a:t>
            </a:r>
          </a:p>
          <a:p>
            <a:pPr marL="290808" indent="-290808" algn="just">
              <a:lnSpc>
                <a:spcPct val="120000"/>
              </a:lnSpc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распространение действия программы на все субъекты Российской Федерации;</a:t>
            </a:r>
          </a:p>
          <a:p>
            <a:pPr marL="290808" indent="-290808" algn="just">
              <a:lnSpc>
                <a:spcPct val="120000"/>
              </a:lnSpc>
              <a:spcAft>
                <a:spcPts val="611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4859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уточнение требования об отсутствии у застройщика неисполненной обязанности по уплате налогов, сборов, страховых взносов, пеней, штрафов и процентов, подлежащих уплате в соответствии с законодательством Российской Федерации о налогах и сборах (приведение указанного требования в соответствие с пунктом 7 части 2 статьи 3 Федерального закона от 30.12.2004 № 214-ФЗ).</a:t>
            </a:r>
          </a:p>
        </p:txBody>
      </p:sp>
    </p:spTree>
    <p:extLst>
      <p:ext uri="{BB962C8B-B14F-4D97-AF65-F5344CB8AC3E}">
        <p14:creationId xmlns:p14="http://schemas.microsoft.com/office/powerpoint/2010/main" val="257458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546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1100</Words>
  <Application>Microsoft Office PowerPoint</Application>
  <PresentationFormat>Произвольный</PresentationFormat>
  <Paragraphs>193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Verdana</vt:lpstr>
      <vt:lpstr>Calibri</vt:lpstr>
      <vt:lpstr>Wingdings</vt:lpstr>
      <vt:lpstr>Office Theme</vt:lpstr>
      <vt:lpstr>                    Массовое жилищное строительство: закон и рынок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Текущие объемы строительства в Красноярском крае, тыс.м2   Соотношение по годам (на октябрь)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НОСТРОЙ — 2021:      приоритетные направления</dc:title>
  <dc:creator>Пользователь</dc:creator>
  <cp:lastModifiedBy>Olga Kopylova</cp:lastModifiedBy>
  <cp:revision>157</cp:revision>
  <dcterms:created xsi:type="dcterms:W3CDTF">2021-03-02T14:11:52Z</dcterms:created>
  <dcterms:modified xsi:type="dcterms:W3CDTF">2021-11-02T10:08:32Z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2021-03-02T00:00:00Z</vt:filetime>
  </property>
</Properties>
</file>