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1709F-F78C-4472-BDA2-002651CB5BDF}" type="datetimeFigureOut">
              <a:rPr lang="ru-RU" smtClean="0"/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0CD69-65B7-4BAF-8925-8BEA26334C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12" y="1970837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«Сопоставление ОКВЭД с видами работ по инженерным изысканиям и подготовке проектной документации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согласно приказа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Минрегиона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 от 30.12.2009 №624»</a:t>
            </a:r>
          </a:p>
        </p:txBody>
      </p:sp>
      <p:sp>
        <p:nvSpPr>
          <p:cNvPr id="6" name="Rectangle 4"/>
          <p:cNvSpPr txBox="1">
            <a:spLocks/>
          </p:cNvSpPr>
          <p:nvPr/>
        </p:nvSpPr>
        <p:spPr>
          <a:xfrm>
            <a:off x="467544" y="4005064"/>
            <a:ext cx="8676456" cy="17813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Докладчик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rPr>
              <a:t>: </a:t>
            </a:r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600" b="1" dirty="0" smtClean="0">
                <a:latin typeface="Arial Narrow" pitchFamily="34" charset="0"/>
              </a:rPr>
              <a:t>Петров А.П. Директор</a:t>
            </a:r>
            <a:r>
              <a:rPr lang="en-US" sz="1600" b="1" dirty="0" smtClean="0">
                <a:latin typeface="Arial Narrow" pitchFamily="34" charset="0"/>
              </a:rPr>
              <a:t> </a:t>
            </a:r>
            <a:r>
              <a:rPr lang="ru-RU" sz="1600" b="1" dirty="0" smtClean="0">
                <a:latin typeface="Arial Narrow" pitchFamily="34" charset="0"/>
              </a:rPr>
              <a:t>СРО Некоммерческих Партнерств</a:t>
            </a:r>
          </a:p>
          <a:p>
            <a:pPr lvl="0">
              <a:spcBef>
                <a:spcPct val="20000"/>
              </a:spcBef>
              <a:defRPr/>
            </a:pPr>
            <a:r>
              <a:rPr lang="ru-RU" sz="1600" b="1" dirty="0" smtClean="0">
                <a:latin typeface="Arial Narrow" pitchFamily="34" charset="0"/>
              </a:rPr>
              <a:t>«Объединение организаций, выполняющих инженерные изыскания в газовой и нефтяной отрасли «Инженер-Изыскатель»</a:t>
            </a:r>
          </a:p>
          <a:p>
            <a:pPr lvl="0">
              <a:spcBef>
                <a:spcPct val="20000"/>
              </a:spcBef>
              <a:defRPr/>
            </a:pPr>
            <a:r>
              <a:rPr lang="ru-RU" sz="1600" b="1" dirty="0" smtClean="0">
                <a:latin typeface="Arial Narrow" pitchFamily="34" charset="0"/>
              </a:rPr>
              <a:t>«Объединение организаций выполняющих проектные работы в газовой и нефтяной отрасли «Инженер-Проектировщик»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Москва, 2015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4624"/>
            <a:ext cx="2785423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10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Сопоставление ОКВЭД2 (ОК 029-2014) с видами работ по инженерным изысканиям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(согласно проекту приказа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Минрегиона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№624)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785794"/>
          <a:ext cx="9144000" cy="563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66"/>
                <a:gridCol w="3468414"/>
                <a:gridCol w="520262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Виды работ, определенные проектом приказа </a:t>
                      </a:r>
                      <a:r>
                        <a:rPr lang="ru-RU" sz="12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№624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Коды ОКВЭД2 (КДЕС Ред. 2)</a:t>
                      </a:r>
                      <a:b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(введены в действие 01.01.2014)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1. Работы в составе инженерно-геодезических изысканий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 Деятельность геодезическая и картографическая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71.12.41 Деятельность топографо-геодезическая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71.12.44 Деятельность, связанная со сбором, обработкой и подготовкой картографической и космической информации, включая аэросъемку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71.12.46 Землеустройство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2. Работы в составе инженерно-геологических изысканий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71.12.3 Работы геологоразведочные, геофизические и геохимические в области изучения недр и воспроизводства минерально-сырьевой базы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3. Работы в составе инженерно-гидрометеорологических изысканий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 Деятельность в области гидрометеорологии и смежных с ней областях, мониторинга состояния окружающей среды, ее загрязнения;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71.12.51 Деятельность наблюдательной гидрометеорологической сети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4. Работы в составе инженерно-экологических изысканий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71.12.53 Деятельность по мониторингу загрязнения окружающей среды для физических и юридических лиц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71.12.54 Работы полевые и изыскания в области гидрометеорологии и смежных с ней областях, экспедиционные обследования объектов окружающей среды с целью оценки уровней загрязнения;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5. Работы в составе инженерно-геотехнических изысканий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(Выполняются в составе инженерно-геологических изысканий или отдельно на изученной в инженерно-геологическом отношении территории под отдельные здания и сооружения)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71.12.3 Работы геологоразведочные, геофизические и геохимические в области изучения недр и воспроизводства минерально-сырьевой базы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86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6. Обследование состояния грунтов основания зданий и сооружений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71.20.3 Испытания и анализ физико-механических свойств материалов и веществ;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71.12.45 Инженерные изыскания в строительстве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7. Определение расчетных характеристик опасных внешних природных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и техногенных воздействий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71.12.45 Инженерные изыскания в строительстве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84.25.9 Деятельность по обеспечению безопасности в чрезвычайных ситуациях прочая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8. Работы по организации и координации инженерных изысканий (выполнение функций генерального подрядчика по инженерным изысканиям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71.12.2 Деятельность заказчика-застройщика, генерального подрядчика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9. Разведка грунтовых (нерудных) строительных материалов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43.13 Разведочное бурение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Эта группировка включает: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разведочное бурение, пробное бурение и отбор образцов породы для строительных, геофизических, геологических или других подобных целей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11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Сопоставление ОКВЭД2 (ОК 029-2014) с видами работ по подготовке проектной документации (согласно проекта приказа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Минрегиона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№624)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857232"/>
          <a:ext cx="9144000" cy="534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38"/>
                <a:gridCol w="3547242"/>
                <a:gridCol w="520262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Виды работ, определенные проектом приказа </a:t>
                      </a:r>
                      <a:r>
                        <a:rPr lang="ru-RU" sz="12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№624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Коды ОКВЭД2 (КДЕС Ред. 2)</a:t>
                      </a:r>
                      <a:b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(введены в действие 01.01.2014)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1. Разработка схемы планировочной организации земельного участка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71.11.2 Деятельность по планировке городов и территорий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2. Разработка проектной документации, рабочей документации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71.11.1 Деятельность в области архитектуры, связанная со зданиями и сооружениями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22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3. Разработка технологических решений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 Деятельность в области архитектуры, инженерных изысканий и предоставление технических консультаций в этих областях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4. Разработка специальных разделов проектной документации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84.25.9 Деятельность по обеспечению безопасности в чрезвычайных ситуациях прочая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5. Разработка проектов организации строительства, сносу и демонтажу зданий и сооружений, продлению срока эксплуатации и консервации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71.11.2 Деятельность по планировке городов и территорий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6. Разработка проектов мероприятий по охране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71.12.53 Подготовка и согласование проектных материалов, обосновывающих нормативы допустимых выбросов и сбросов загрязняющих веществ в окружающую среду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7. Разработка проектов мероприятий по обеспечению пожарной безопасности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84.25.1 Деятельность по обеспечению пожарной безопасности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8. Разработка проектов мероприятий по обеспечению доступа маломобильных групп населения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71.11.2 Деятельность по планировке городов и территорий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9. Обследование строительных конструкций и инженерных сетей и систем зданий и сооружений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71.20.9 Деятельность по техническому контролю, испытаниям и анализу прочая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10. Организация и координация разработки проектной документации лицом, осуществляющим подготовку проектной документации (выполнение функций генерального проектировщика)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71.12.1 Деятельность, связанная с инженерно-техническим проектированием, управлением проектами строительства, выполнением строительного контроля и авторского надзора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11. Разработка проектов мероприятий по обеспечению требований энергетической эффективности и требований оснащенности зданий, строений, сооружений приборами учета используемых энергетических ресурсов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71.12.11 Разработка проектов тепло-, водо-, газоснабжения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3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12. Разработка проектов мероприятий по обеспечению требований безопасной эксплуатации объектов строительства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71.11.1 Деятельность в области архитектуры, связанная со зданиями и сооружениями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12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Механизм внедрения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857232"/>
            <a:ext cx="9144000" cy="221457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u="sng" dirty="0" smtClean="0">
                <a:latin typeface="Arial Narrow" pitchFamily="34" charset="0"/>
              </a:rPr>
              <a:t>Обозначение ОКВЭД.</a:t>
            </a:r>
          </a:p>
          <a:p>
            <a:r>
              <a:rPr lang="ru-RU" sz="1600" b="1" dirty="0" smtClean="0">
                <a:latin typeface="Arial Narrow" pitchFamily="34" charset="0"/>
              </a:rPr>
              <a:t>В ОКВЭД 2 использован иерархический метод классификации и последовательный метод кодирования. Кодовое обозначение для идентификации группировок видов экономической деятельности состоит из двух-шести цифровых знаков. Его структура представлена в следующем виде:</a:t>
            </a:r>
          </a:p>
          <a:p>
            <a:pPr lvl="1"/>
            <a:r>
              <a:rPr lang="ru-RU" sz="1600" b="1" dirty="0" smtClean="0">
                <a:latin typeface="Arial Narrow" pitchFamily="34" charset="0"/>
              </a:rPr>
              <a:t>ХХ класс</a:t>
            </a:r>
          </a:p>
          <a:p>
            <a:pPr lvl="1"/>
            <a:r>
              <a:rPr lang="ru-RU" sz="1600" b="1" dirty="0" smtClean="0">
                <a:latin typeface="Arial Narrow" pitchFamily="34" charset="0"/>
              </a:rPr>
              <a:t>ХХ.Х подкласс</a:t>
            </a:r>
          </a:p>
          <a:p>
            <a:pPr lvl="1"/>
            <a:r>
              <a:rPr lang="ru-RU" sz="1600" b="1" dirty="0" smtClean="0">
                <a:latin typeface="Arial Narrow" pitchFamily="34" charset="0"/>
              </a:rPr>
              <a:t>ХХ.ХХ группа</a:t>
            </a:r>
          </a:p>
          <a:p>
            <a:pPr lvl="1"/>
            <a:r>
              <a:rPr lang="ru-RU" sz="1600" b="1" dirty="0" smtClean="0">
                <a:latin typeface="Arial Narrow" pitchFamily="34" charset="0"/>
              </a:rPr>
              <a:t>ХХ.ХХ.Х подгруппа</a:t>
            </a:r>
          </a:p>
          <a:p>
            <a:pPr lvl="1"/>
            <a:r>
              <a:rPr lang="ru-RU" sz="1600" b="1" dirty="0" smtClean="0">
                <a:latin typeface="Arial Narrow" pitchFamily="34" charset="0"/>
              </a:rPr>
              <a:t>ХХ.ХХ.ХХ вид</a:t>
            </a:r>
          </a:p>
          <a:p>
            <a:endParaRPr lang="ru-RU" sz="1600" b="1" dirty="0" smtClean="0">
              <a:latin typeface="Arial Narrow" pitchFamily="34" charset="0"/>
            </a:endParaRPr>
          </a:p>
          <a:p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286388"/>
            <a:ext cx="9144000" cy="64294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1. Разработка методических рекомендаций по </a:t>
            </a:r>
            <a:r>
              <a:rPr lang="ru-RU" sz="1600" b="1" dirty="0" smtClean="0">
                <a:latin typeface="Arial Narrow" pitchFamily="34" charset="0"/>
              </a:rPr>
              <a:t>применению кодов ОКВЭД2 </a:t>
            </a:r>
            <a:r>
              <a:rPr lang="ru-RU" sz="1600" b="1" dirty="0" smtClean="0">
                <a:latin typeface="Arial Narrow" pitchFamily="34" charset="0"/>
              </a:rPr>
              <a:t>в части идентификации видов деятельности в области ПИР по которым </a:t>
            </a:r>
            <a:r>
              <a:rPr lang="ru-RU" sz="1600" b="1" dirty="0" smtClean="0">
                <a:latin typeface="Arial Narrow" pitchFamily="34" charset="0"/>
              </a:rPr>
              <a:t>выдаются </a:t>
            </a:r>
            <a:r>
              <a:rPr lang="ru-RU" sz="1600" b="1" dirty="0" smtClean="0">
                <a:latin typeface="Arial Narrow" pitchFamily="34" charset="0"/>
              </a:rPr>
              <a:t>свидетельства о допуске</a:t>
            </a:r>
          </a:p>
          <a:p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857892"/>
            <a:ext cx="9144000" cy="78581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2. Подготовка проекта внесения изменений в ОКВЭД2 с дополнением </a:t>
            </a:r>
            <a:r>
              <a:rPr lang="ru-RU" sz="1600" b="1" dirty="0" smtClean="0">
                <a:latin typeface="Arial Narrow" pitchFamily="34" charset="0"/>
              </a:rPr>
              <a:t>группировок 71 и 74 в части разделени</a:t>
            </a:r>
            <a:r>
              <a:rPr lang="ru-RU" sz="1600" b="1" dirty="0" smtClean="0">
                <a:latin typeface="Arial Narrow" pitchFamily="34" charset="0"/>
              </a:rPr>
              <a:t>я видов деятельности рабочих специальностей от видов деятельности, реализуемых в рамках инженерных дисциплин </a:t>
            </a:r>
            <a:r>
              <a:rPr lang="ru-RU" sz="1600" b="1" dirty="0" smtClean="0">
                <a:latin typeface="Arial Narrow" pitchFamily="34" charset="0"/>
              </a:rPr>
              <a:t> </a:t>
            </a:r>
            <a:endParaRPr lang="ru-RU" sz="1600" b="1" dirty="0" smtClean="0">
              <a:latin typeface="Arial Narrow" pitchFamily="34" charset="0"/>
            </a:endParaRPr>
          </a:p>
          <a:p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86050" y="4857760"/>
            <a:ext cx="3307808" cy="28575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latin typeface="Arial Narrow" pitchFamily="34" charset="0"/>
            </a:endParaRP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Механизмы внедрения: </a:t>
            </a: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071810"/>
            <a:ext cx="9144000" cy="157163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Это подразумевает, что если юридическим лицом открыт код </a:t>
            </a:r>
            <a:r>
              <a:rPr lang="ru-RU" sz="1600" b="1" u="sng" dirty="0" smtClean="0">
                <a:latin typeface="Arial Narrow" pitchFamily="34" charset="0"/>
              </a:rPr>
              <a:t>класса</a:t>
            </a:r>
            <a:r>
              <a:rPr lang="ru-RU" sz="1600" b="1" dirty="0" smtClean="0">
                <a:latin typeface="Arial Narrow" pitchFamily="34" charset="0"/>
              </a:rPr>
              <a:t> или </a:t>
            </a:r>
            <a:r>
              <a:rPr lang="ru-RU" sz="1600" b="1" u="sng" dirty="0" smtClean="0">
                <a:latin typeface="Arial Narrow" pitchFamily="34" charset="0"/>
              </a:rPr>
              <a:t>подкласса</a:t>
            </a:r>
            <a:r>
              <a:rPr lang="ru-RU" sz="1600" b="1" dirty="0" smtClean="0">
                <a:latin typeface="Arial Narrow" pitchFamily="34" charset="0"/>
              </a:rPr>
              <a:t>, то соответственно, </a:t>
            </a:r>
            <a:r>
              <a:rPr lang="ru-RU" sz="1600" b="1" u="sng" dirty="0" smtClean="0">
                <a:latin typeface="Arial Narrow" pitchFamily="34" charset="0"/>
              </a:rPr>
              <a:t>группа</a:t>
            </a:r>
            <a:r>
              <a:rPr lang="ru-RU" sz="1600" b="1" dirty="0" smtClean="0">
                <a:latin typeface="Arial Narrow" pitchFamily="34" charset="0"/>
              </a:rPr>
              <a:t>, </a:t>
            </a:r>
            <a:r>
              <a:rPr lang="ru-RU" sz="1600" b="1" u="sng" dirty="0" smtClean="0">
                <a:latin typeface="Arial Narrow" pitchFamily="34" charset="0"/>
              </a:rPr>
              <a:t>подгруппа</a:t>
            </a:r>
            <a:r>
              <a:rPr lang="ru-RU" sz="1600" b="1" dirty="0" smtClean="0">
                <a:latin typeface="Arial Narrow" pitchFamily="34" charset="0"/>
              </a:rPr>
              <a:t> и </a:t>
            </a:r>
            <a:r>
              <a:rPr lang="ru-RU" sz="1600" b="1" u="sng" dirty="0" smtClean="0">
                <a:latin typeface="Arial Narrow" pitchFamily="34" charset="0"/>
              </a:rPr>
              <a:t>вид</a:t>
            </a:r>
            <a:r>
              <a:rPr lang="ru-RU" sz="1600" b="1" dirty="0" smtClean="0">
                <a:latin typeface="Arial Narrow" pitchFamily="34" charset="0"/>
              </a:rPr>
              <a:t> уже открыты автоматически. </a:t>
            </a:r>
            <a:r>
              <a:rPr lang="ru-RU" sz="1600" b="1" dirty="0" smtClean="0">
                <a:latin typeface="Arial Narrow" pitchFamily="34" charset="0"/>
              </a:rPr>
              <a:t>При оформлении разрешительной документации все виды деятельности, которые попадают в эту группировку должны быть обеспечены соответствующей разрешительной документацией.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Изменения ОКВЭД по расширению кодов </a:t>
            </a:r>
            <a:r>
              <a:rPr lang="ru-RU" sz="1600" b="1" dirty="0" smtClean="0">
                <a:latin typeface="Arial Narrow" pitchFamily="34" charset="0"/>
              </a:rPr>
              <a:t>не приведут к необходимости перерегистрации уставных документов.</a:t>
            </a:r>
            <a:endParaRPr lang="ru-RU" sz="1600" b="1" dirty="0" smtClean="0">
              <a:latin typeface="Arial Narrow" pitchFamily="34" charset="0"/>
            </a:endParaRPr>
          </a:p>
          <a:p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6530" y="641208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13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0"/>
            <a:ext cx="651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Система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технического регулирования проектно-изыскательских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работ в нефтегазовом комплексе РФ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5857892"/>
            <a:ext cx="9144000" cy="78581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НП «Инженер-Изыскатель» и НП «Инженер-Проектировщик» пошли по пути проектного управления. 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Нами утверждено Положение о проектном управлении, которое обеспечивает направление финансовых ресурсов </a:t>
            </a:r>
            <a:r>
              <a:rPr lang="ru-RU" sz="1600" b="1" dirty="0" err="1" smtClean="0">
                <a:latin typeface="Arial Narrow" pitchFamily="34" charset="0"/>
              </a:rPr>
              <a:t>адресно</a:t>
            </a:r>
            <a:r>
              <a:rPr lang="ru-RU" sz="1600" b="1" dirty="0" smtClean="0">
                <a:latin typeface="Arial Narrow" pitchFamily="34" charset="0"/>
              </a:rPr>
              <a:t> на конкретного исполнителя.</a:t>
            </a:r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 smtClean="0">
              <a:latin typeface="Arial Narrow" pitchFamily="34" charset="0"/>
            </a:endParaRP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6042" y="785224"/>
            <a:ext cx="1728192" cy="194421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СТР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НГК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РФ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0298" y="857232"/>
            <a:ext cx="252028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Стандарты СРО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0298" y="1361288"/>
            <a:ext cx="252028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Кодификация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00298" y="1865344"/>
            <a:ext cx="252028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НТД    ПИР    НГК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2369400"/>
            <a:ext cx="252028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Унификация проектных решений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1996242" y="1073256"/>
            <a:ext cx="432048" cy="1440160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08610" y="857232"/>
            <a:ext cx="3672408" cy="36004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Определение статуса, вида и номенклатуры </a:t>
            </a:r>
            <a:endParaRPr lang="en-US" sz="1200" dirty="0" smtClean="0">
              <a:latin typeface="Arial Narrow" pitchFamily="34" charset="0"/>
            </a:endParaRPr>
          </a:p>
          <a:p>
            <a:pPr algn="ctr"/>
            <a:r>
              <a:rPr lang="ru-RU" sz="1200" dirty="0" smtClean="0">
                <a:latin typeface="Arial Narrow" pitchFamily="34" charset="0"/>
              </a:rPr>
              <a:t>стандартов СРО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08610" y="1361288"/>
            <a:ext cx="3672408" cy="36004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Установление соответствия ОКВЭД и ОКС кодам свидетельств о допуске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08610" y="1865344"/>
            <a:ext cx="3672408" cy="36004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Формирование базы требований к выполнению </a:t>
            </a:r>
            <a:endParaRPr lang="en-US" sz="1200" dirty="0" smtClean="0">
              <a:latin typeface="Arial Narrow" pitchFamily="34" charset="0"/>
            </a:endParaRPr>
          </a:p>
          <a:p>
            <a:pPr algn="ctr"/>
            <a:r>
              <a:rPr lang="ru-RU" sz="1200" dirty="0" smtClean="0">
                <a:latin typeface="Arial Narrow" pitchFamily="34" charset="0"/>
              </a:rPr>
              <a:t>ПИР по субъектам НГК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08610" y="2369400"/>
            <a:ext cx="3672408" cy="36004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Распространение данных УПР НГК и </a:t>
            </a:r>
            <a:endParaRPr lang="en-US" sz="1200" dirty="0" smtClean="0">
              <a:latin typeface="Arial Narrow" pitchFamily="34" charset="0"/>
            </a:endParaRPr>
          </a:p>
          <a:p>
            <a:pPr algn="ctr"/>
            <a:r>
              <a:rPr lang="ru-RU" sz="1200" dirty="0" smtClean="0">
                <a:latin typeface="Arial Narrow" pitchFamily="34" charset="0"/>
              </a:rPr>
              <a:t>внедрения лучших практик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5092586" y="1073256"/>
            <a:ext cx="135632" cy="1440160"/>
          </a:xfrm>
          <a:prstGeom prst="rightArrow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0" y="3143248"/>
            <a:ext cx="1008112" cy="28803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ФОИВ</a:t>
            </a:r>
            <a:endParaRPr lang="ru-RU" sz="1200" b="1" dirty="0">
              <a:latin typeface="Arial Narrow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80120" y="3143248"/>
            <a:ext cx="1440160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Технологические комитеты</a:t>
            </a:r>
            <a:endParaRPr lang="ru-RU" sz="1200" b="1" dirty="0">
              <a:latin typeface="Arial Narrow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92288" y="3143248"/>
            <a:ext cx="1512168" cy="57606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Органы субъектов и местного самоуправления</a:t>
            </a:r>
            <a:endParaRPr lang="ru-RU" sz="1200" b="1" dirty="0">
              <a:latin typeface="Arial Narrow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76464" y="3143248"/>
            <a:ext cx="1224136" cy="2880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Субъекты НКГ</a:t>
            </a:r>
            <a:endParaRPr lang="ru-RU" sz="1200" b="1" dirty="0">
              <a:latin typeface="Arial Narrow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72608" y="3143248"/>
            <a:ext cx="1080120" cy="4320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Проектные организации</a:t>
            </a:r>
            <a:endParaRPr lang="ru-RU" sz="1200" b="1" dirty="0">
              <a:latin typeface="Arial Narrow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0" y="3863328"/>
            <a:ext cx="1008112" cy="28803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НПА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0" y="4511400"/>
            <a:ext cx="1008112" cy="28803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Программы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0" y="5159472"/>
            <a:ext cx="1008112" cy="28803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Концепции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288032" y="3503288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584176" y="3647304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080120" y="4007344"/>
            <a:ext cx="1440160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Национальные стандарты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80120" y="4583408"/>
            <a:ext cx="1440160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Своды правил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80120" y="5159472"/>
            <a:ext cx="1440160" cy="43204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Технические регламенты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3168352" y="3791320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92288" y="4151360"/>
            <a:ext cx="1584176" cy="57606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Градостроительный регламент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92288" y="4871440"/>
            <a:ext cx="1584176" cy="57606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Документы градостроительного планирования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696744" y="3143248"/>
            <a:ext cx="1152128" cy="2880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</a:rPr>
              <a:t>ВУЗЫ и УМУ</a:t>
            </a:r>
            <a:endParaRPr lang="ru-RU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72608" y="4007344"/>
            <a:ext cx="1008112" cy="2880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СТО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4608512" y="3503288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5760640" y="3647304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48472" y="3863328"/>
            <a:ext cx="1152128" cy="2880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СТО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248472" y="4295376"/>
            <a:ext cx="1152128" cy="36004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Положения политики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48472" y="4799432"/>
            <a:ext cx="1152128" cy="36004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Программы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248472" y="5303488"/>
            <a:ext cx="1152128" cy="57606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Конкурсная документация по ПИР и СМР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472608" y="4439392"/>
            <a:ext cx="1008112" cy="2880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СМК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52" name="Стрелка вниз 51"/>
          <p:cNvSpPr/>
          <p:nvPr/>
        </p:nvSpPr>
        <p:spPr>
          <a:xfrm>
            <a:off x="7056784" y="3503288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8280920" y="3503288"/>
            <a:ext cx="432048" cy="288032"/>
          </a:xfrm>
          <a:prstGeom prst="downArrow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064896" y="3863328"/>
            <a:ext cx="1008112" cy="4320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Инженерные стандарты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064896" y="4439392"/>
            <a:ext cx="1008112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Допуск к выполнению работ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624736" y="3863328"/>
            <a:ext cx="1296144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Образовательные стандарты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624736" y="4583408"/>
            <a:ext cx="1296144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Учебные планы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624736" y="5303488"/>
            <a:ext cx="1296144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Программы подготовки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72608" y="4871440"/>
            <a:ext cx="1008112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Arial Narrow" pitchFamily="34" charset="0"/>
              </a:rPr>
              <a:t>Приемы и методы выполнения работ</a:t>
            </a:r>
            <a:endParaRPr lang="ru-RU" sz="1100" b="1" dirty="0"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27146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Arial Narrow" pitchFamily="34" charset="0"/>
              </a:rPr>
              <a:t>СТРУКТУРА АНАЛИЗА СТР НГК РФ</a:t>
            </a:r>
            <a:endParaRPr lang="ru-RU" sz="2000" b="1" u="sng" dirty="0">
              <a:latin typeface="Arial Narrow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920880" y="3143248"/>
            <a:ext cx="1152128" cy="2880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</a:rPr>
              <a:t>СРО</a:t>
            </a:r>
            <a:endParaRPr lang="ru-RU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967335"/>
            <a:ext cx="914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Times New Roman" pitchFamily="18" charset="0"/>
              </a:rPr>
              <a:t>БЛАГОДАРЮ ЗА ВНИМАНИЕ!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5" name="Рисунок 4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4624"/>
            <a:ext cx="2785423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2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Источники формирования ОКВЭД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8596" y="1142984"/>
            <a:ext cx="3451824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ОКОНХ</a:t>
            </a:r>
          </a:p>
          <a:p>
            <a:pPr algn="ctr"/>
            <a:r>
              <a:rPr lang="ru-RU" b="1" dirty="0" smtClean="0">
                <a:latin typeface="Arial Narrow" pitchFamily="34" charset="0"/>
              </a:rPr>
              <a:t>"Общесоюзный классификатор "Отрасли народного хозяйства" (ОКОНХ) (утв. Госкомстатом СССР, Госпланом СССР, Госстандартом СССР 01.01.1976) (ред. от 15.02.2000)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1142984"/>
            <a:ext cx="3451824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Статистическая классификация видов экономической деятельности в Европейском экономическом сообществе (редакция 2) - </a:t>
            </a:r>
            <a:r>
              <a:rPr lang="ru-RU" sz="1600" b="1" dirty="0" err="1" smtClean="0"/>
              <a:t>Statistical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classification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of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economic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activities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in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the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European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Community</a:t>
            </a:r>
            <a:r>
              <a:rPr lang="ru-RU" sz="1600" b="1" dirty="0" smtClean="0"/>
              <a:t> (NACE Rev.2)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000504"/>
            <a:ext cx="3451824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Общероссийский классификатор видов экономической деятельности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ОК 029-2001 (ОКВЭД) (КДЕС Ред. 1)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4000504"/>
            <a:ext cx="3451824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Общероссийский классификатор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видов экономической деятельности (ОКВЭД 2) ОК 029-2014 (КДЕС Ред. 2)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929058" y="2214554"/>
            <a:ext cx="928694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857356" y="3286124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357950" y="3286124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3929058" y="4786322"/>
            <a:ext cx="928694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3893339" y="2107397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821901" y="2107397"/>
            <a:ext cx="1143008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786182" y="4643446"/>
            <a:ext cx="1214446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750463" y="4679165"/>
            <a:ext cx="1285884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3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Текущее состояние перерегистрации ОКВЭД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8596" y="1571612"/>
            <a:ext cx="1928826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Текущее состояние регистрации ОКВЭД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1571612"/>
            <a:ext cx="1928826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Указание перерегистрации Министерства экономического развития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00760" y="1571612"/>
            <a:ext cx="1928826" cy="207170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Разъяснение Федеральной налоговой службы об обеспечении внесения изменений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3857628"/>
            <a:ext cx="7500990" cy="42862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Участие юридических лиц не требуется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5143512"/>
            <a:ext cx="7500990" cy="7858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ОТСУТСТВИЕ Переходных ключей между ОКВЭД ОК 029-2014 (КДЕС ред. 2) и ОКВЭД ОК 029-2001 (КДЕС ред. 1)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3857620" y="4429132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2513159" y="2344570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16200000">
            <a:off x="5227802" y="2344570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4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Пример перекодировки вида деятельности по инженерным изысканиям из ОКВЭД в ОКВЭД2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7158" y="1142984"/>
            <a:ext cx="3714776" cy="421484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ОКВЭД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74.20.5 Деятельность в области гидрометеорологии и смежных с ней областях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74.20.55 Работы по мониторингу состояния и загрязнения окружающей природной среды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74.20.56 Предоставление информации о состоянии и загрязнении окружающей природной среды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74.30.1 Испытания и анализ состава и чистоты материалов и веществ: анализ химических и биологических свойств материалов и веществ (воздуха, воды, бытовых и производственных отходов, топлива, металла, почвы, химических веществ)</a:t>
            </a: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1142984"/>
            <a:ext cx="3929090" cy="4143404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ОКВЭД2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71.12.53 Деятельность по мониторингу загрязнения окружающей среды для физических и юридических лиц 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71.12.54 Работы полевые и изыскания в области гидрометеорологии и смежных с ней областях, экспедиционные обследования объектов окружающей среды с целью оценки уровней загрязнения</a:t>
            </a:r>
          </a:p>
          <a:p>
            <a:pPr algn="ctr"/>
            <a:endParaRPr lang="ru-RU" b="1" dirty="0">
              <a:latin typeface="Arial Narrow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084794" y="2916074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5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Пример перекодировки вида деятельности по подготовке проектной документации из ОКВЭД в ОКВЭД2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57158" y="1857364"/>
            <a:ext cx="3714776" cy="314327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ОКВЭД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74.20.1  Деятельность в области архитектуры, инженерно-техническое проектирование в промышленности и строительстве</a:t>
            </a: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1857364"/>
            <a:ext cx="3929090" cy="314327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ОКВЭД2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71.11.1 </a:t>
            </a:r>
            <a:r>
              <a:rPr lang="ru-RU" sz="1600" b="1" dirty="0" smtClean="0">
                <a:latin typeface="Arial Narrow" pitchFamily="34" charset="0"/>
              </a:rPr>
              <a:t>Деятельность в области архитектуры, связанная со зданиями и сооружениями</a:t>
            </a:r>
          </a:p>
          <a:p>
            <a:pPr algn="ctr"/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084794" y="3201826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6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Перенос видов деятельности из 71 кода в 74 код ОКВЭД2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785794"/>
            <a:ext cx="4071934" cy="4500594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Arial Narrow" pitchFamily="34" charset="0"/>
              </a:rPr>
              <a:t>Ремесло</a:t>
            </a:r>
          </a:p>
          <a:p>
            <a:r>
              <a:rPr lang="ru-RU" sz="1600" b="1" dirty="0" smtClean="0"/>
              <a:t>71. Деятельность в области архитектуры и инженерно-технического проектирования; технических испытаний, исследований и анализа</a:t>
            </a:r>
            <a:endParaRPr lang="ru-RU" sz="1600" dirty="0" smtClean="0"/>
          </a:p>
          <a:p>
            <a:r>
              <a:rPr lang="ru-RU" sz="1600" dirty="0" smtClean="0"/>
              <a:t>Эта группировка включает:</a:t>
            </a:r>
          </a:p>
          <a:p>
            <a:r>
              <a:rPr lang="ru-RU" sz="1600" dirty="0" smtClean="0"/>
              <a:t>- предоставление архитектурных, инженерных услуг, услуг по изготовлению чертежей, строительному обследованию, топографической съемке и услуг по картографии</a:t>
            </a:r>
          </a:p>
          <a:p>
            <a:r>
              <a:rPr lang="ru-RU" sz="1600" dirty="0" smtClean="0"/>
              <a:t>Эта группировка также включает:</a:t>
            </a:r>
          </a:p>
          <a:p>
            <a:r>
              <a:rPr lang="ru-RU" sz="1600" dirty="0" smtClean="0"/>
              <a:t>- оказание услуг по проведению физических, химических и прочих испытаний с целью анализа;</a:t>
            </a:r>
          </a:p>
          <a:p>
            <a:r>
              <a:rPr lang="ru-RU" sz="1600" dirty="0" smtClean="0"/>
              <a:t>- оказание услуг по управлению проектами строительства, выполнению строительного контроля и авторского надзора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86314" y="785794"/>
            <a:ext cx="4357686" cy="4500594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Arial Narrow" pitchFamily="34" charset="0"/>
              </a:rPr>
              <a:t>Научно-техническая деятельность</a:t>
            </a:r>
          </a:p>
          <a:p>
            <a:r>
              <a:rPr lang="ru-RU" b="1" dirty="0" smtClean="0"/>
              <a:t>74. Деятельность профессиональная научная и техническая прочая</a:t>
            </a:r>
            <a:endParaRPr lang="ru-RU" dirty="0" smtClean="0"/>
          </a:p>
          <a:p>
            <a:r>
              <a:rPr lang="ru-RU" dirty="0" smtClean="0"/>
              <a:t>Эта группировка включает:</a:t>
            </a:r>
          </a:p>
          <a:p>
            <a:r>
              <a:rPr lang="ru-RU" dirty="0" smtClean="0"/>
              <a:t>- предоставление профессиональных научно-технических услуг (кроме деятельности в области права и бухгалтерского учета, </a:t>
            </a:r>
            <a:r>
              <a:rPr lang="ru-RU" b="1" u="sng" dirty="0" smtClean="0"/>
              <a:t>архитектурного дела и инженерно-технического проектирования, технических испытаний и исследований</a:t>
            </a:r>
            <a:r>
              <a:rPr lang="ru-RU" dirty="0" smtClean="0"/>
              <a:t>, управления и консультирования в сфере менеджмента, </a:t>
            </a:r>
            <a:r>
              <a:rPr lang="ru-RU" b="1" u="sng" dirty="0" smtClean="0"/>
              <a:t>научных исследований</a:t>
            </a:r>
            <a:r>
              <a:rPr lang="ru-RU" dirty="0" smtClean="0"/>
              <a:t> и рекламной деятельности)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6200000">
            <a:off x="4156232" y="2630322"/>
            <a:ext cx="617223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429264"/>
            <a:ext cx="9144000" cy="114300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 smtClean="0"/>
              <a:t>Необходимо перейти </a:t>
            </a:r>
            <a:r>
              <a:rPr lang="ru-RU" b="1" dirty="0" smtClean="0"/>
              <a:t>от 71 кода вида деятельности – рабочие специальности в 74 код вид деятельности – инженерные </a:t>
            </a:r>
            <a:r>
              <a:rPr lang="ru-RU" b="1" dirty="0" smtClean="0"/>
              <a:t>специальности, что обеспечит перевод инженерных изысканий и проектных работ в инженерные специальности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7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Сопоставление ОКВЭД2 (ОК 029-2014) с видами работ по инженерным изысканиям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(согласно  приказа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Минрегиона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№624)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857235"/>
          <a:ext cx="9144000" cy="5666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66"/>
                <a:gridCol w="3468414"/>
                <a:gridCol w="5202620"/>
              </a:tblGrid>
              <a:tr h="8379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Виды работ, определенные приказом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30.12.2009 №6244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Коды ОКВЭД2 (КДЕС Ред. 2)</a:t>
                      </a:r>
                      <a:b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(введены в действие 01.01.2014)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79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 Работы в составе инженерно-геодезических изысканий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71.12.4 Деятельность геодезическая и картографическая; 71.12.41 Деятельность топографо-геодезическая; 71.12.44 Деятельность, связанная со сбором, обработкой и подготовкой картографической и космической информации, включая аэросъемку; 71.12.46 Землеустройство;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0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 Работы в составе инженерно-геологических изысканий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71.12.3 Работы геологоразведочные, геофизические и геохимические в области изучения недр и воспроизводства минерально-сырьевой базы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21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 Работы в составе инженерно-гидрометеорологических изысканий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71.12.5 Деятельность в области гидрометеорологии и смежных с ней областях, мониторинга состояния окружающей среды, ее загрязнения; 71.12.51 Деятельность наблюдательной гидрометеорологической сети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 Работы в составе инженерно-экологических изысканий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71.12.53 Деятельность по мониторингу загрязнения окружающей среды для физических и юридических лиц 71.12.54 Работы полевые и изыскания в области гидрометеорологии и смежных с ней областях, экспедиционные обследования объектов окружающей среды с целью оценки уровней загрязнения;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94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 Работы в составе инженерно-геотехнических изысканий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(Выполняются в составе инженерно-геологических изысканий или отдельно на изученной в инженерно-геологическом отношении территории под отдельные здания и сооружения)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71.12.3 Работы геологоразведочные, геофизические и геохимические в области изучения недр и воспроизводства минерально-сырьевой базы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79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 Обследование состояния грунтов основания зданий и сооружений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71.20.3 Испытания и анализ физико-механических свойств материалов и веществ;  71.12.45 Инженерные изыскания в строительстве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8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Сопоставление ОКВЭД2 (ОК 029-2014) с видами работ по подготовке проектной документации (согласно  приказа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Минрегиона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№624)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915778"/>
          <a:ext cx="9144000" cy="558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66"/>
                <a:gridCol w="3468414"/>
                <a:gridCol w="5202620"/>
              </a:tblGrid>
              <a:tr h="4952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Виды работ, определенные приказом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30.12.2009 №6244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Коды ОКВЭД2 (КДЕС Ред. 2)</a:t>
                      </a:r>
                      <a:b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(введены в действие 01.01.2014)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77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1. Работы по подготовке схемы планировочной организации земельного участка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71.11.2 Деятельность по планировке городов и территорий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6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2. Работы по подготовке архитектурных решений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71.11.1 Деятельность в области архитектуры, связанная со зданиями и сооружениями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7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3. Работы по подготовке конструктивных решений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71.11.1 Деятельность в области архитектуры, связанная со зданиями и сооружениями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792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4. Работы по подготовке сведений о внутреннем инженерном оборудовании, внутренних сетях инженерно-технического обеспечения, о перечне инженерно-технических мероприятий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71.12.1 Деятельность, связанная с инженерно-техническим проектированием, управлением проектами строительства, выполнением строительного контроля и авторского надзора; 71.12.11 Разработка проектов тепло-, водо-, газоснабжения; 71.12.12 Разработка проектов промышленных процессов и производств, относящихся к электротехнике, электронной технике, горному делу, химической технологии, машиностроению, а также в области промышленного строительства, системотехники и техники безопасности; 71.12.13 Разработка проектов по кондиционированию воздуха, холодильной технике, санитарной технике и мониторингу загрязнения окружающей среды, строительной акустике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792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5. Работы по подготовке сведений о наружных сетях инженерно-технического обеспечения, о перечне инженерно-технических мероприятий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71.12.1 Деятельность, связанная с инженерно-техническим проектированием, управлением проектами строительства, выполнением строительного контроля и авторского надзора; 71.12.11 Разработка проектов тепло-, водо-, газоснабжения; 71.12.12 Разработка проектов промышленных процессов и производств, относящихся к электротехнике, электронной технике, горному делу, химической технологии, машиностроению, а также в области промышленного строительства, системотехники и техники безопасности; 71.12.13 Разработка проектов по кондиционированию воздуха, холодильной технике, санитарной технике и мониторингу загрязнения окружающей среды, строительной акустике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88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6. Работы по подготовке технологических решений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 Деятельность в области архитектуры, инженерных изысканий и предоставление технических консультаций в этих областях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88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7. Работы по разработке специальных разделов проектной документации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84.25.9 Деятельность по обеспечению безопасности в чрезвычайных ситуациях прочая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9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8. Работы по подготовке проектов организации строительства, сносу и демонтажу зданий и сооружений, продлению срока эксплуатации и консервации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43.11Разборка и снос зданий; 43.99.9 Работы строительные специализированные, не включенные в другие группировки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Эта группировка включает: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снос или разборку зданий и сооружений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8241251-494845-0279955_www.nevseoboi.com.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55776" y="0"/>
            <a:ext cx="0" cy="764704"/>
          </a:xfrm>
          <a:prstGeom prst="line">
            <a:avLst/>
          </a:prstGeom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НП «ИНЖЕНЕР-ИЗЫСКАТЕЛЬ»                                                                                                                                                       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    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9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10126"/>
            <a:ext cx="651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Сопоставление ОКВЭД2 (ОК 029-2014) с видами работ по подготовке проектной документации (согласно  приказа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Минрегиона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№624)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9" name="Рисунок 8" descr="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44624"/>
            <a:ext cx="2411760" cy="692696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857233"/>
          <a:ext cx="9144000" cy="364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65"/>
                <a:gridCol w="3468414"/>
                <a:gridCol w="5202621"/>
              </a:tblGrid>
              <a:tr h="5044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Виды работ, определенные приказом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30.12.2009 №6244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Коды ОКВЭД2 (КДЕС Ред. 2)</a:t>
                      </a:r>
                      <a:b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(введены в действие 01.01.2014)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821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8. Работы по подготовке проектов организации строительства, сносу и демонтажу зданий и сооружений, продлению срока эксплуатации и консервации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43.11Разборка и снос зданий; 43.99.9 Работы строительные специализированные, не включенные в другие группировки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Эта группировка включает: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снос или разборку зданий и сооружений</a:t>
                      </a:r>
                      <a:b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7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9. Работы по подготовке проектов мероприятий по охране окружающей среды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71.12.53 Подготовка и согласование проектных материалов, обосновывающих нормативы допустимых выбросов и сбросов загрязняющих веществ в окружающую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10. Работы по подготовке проектов мероприятий по обеспечению пожарной безопасности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84.25.1 Деятельность по обеспечению пожарной безопасности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11. Работы по подготовке проектов мероприятий по обеспечению доступа маломобильных групп населения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71.11.2 Деятельность по планировке городов и территорий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12. Работы по обследованию строительных конструкций зданий и сооружений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71.20.9 Деятельность по техническому контролю, испытаниям и анализу прочая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821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13. Работы по организации подготовки проектной документации, привлекаемым застройщиком или заказчиком на основании договора юридическим лицом или индивидуальным предпринимателем (генеральным проектировщиком)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71.12.1 Деятельность, связанная с инженерно-техническим проектированием, управлением проектами строительства, выполнением строительного контроля и авторского надзора; 71.12.2 Деятельность заказчика-застройщика, генерального подрядчика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2296</Words>
  <Application>Microsoft Office PowerPoint</Application>
  <PresentationFormat>Экран (4:3)</PresentationFormat>
  <Paragraphs>289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 A. Firsov</dc:creator>
  <cp:lastModifiedBy>korolev</cp:lastModifiedBy>
  <cp:revision>58</cp:revision>
  <dcterms:created xsi:type="dcterms:W3CDTF">2015-01-12T12:21:27Z</dcterms:created>
  <dcterms:modified xsi:type="dcterms:W3CDTF">2015-09-03T07:38:11Z</dcterms:modified>
</cp:coreProperties>
</file>